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381" r:id="rId2"/>
    <p:sldId id="755" r:id="rId3"/>
    <p:sldId id="756" r:id="rId4"/>
    <p:sldId id="753" r:id="rId5"/>
    <p:sldId id="672" r:id="rId6"/>
    <p:sldId id="725" r:id="rId7"/>
    <p:sldId id="719" r:id="rId8"/>
    <p:sldId id="721" r:id="rId9"/>
    <p:sldId id="728" r:id="rId10"/>
    <p:sldId id="729" r:id="rId11"/>
    <p:sldId id="730" r:id="rId12"/>
    <p:sldId id="731" r:id="rId13"/>
    <p:sldId id="706" r:id="rId14"/>
    <p:sldId id="692" r:id="rId15"/>
    <p:sldId id="693" r:id="rId16"/>
    <p:sldId id="707" r:id="rId17"/>
    <p:sldId id="612" r:id="rId18"/>
    <p:sldId id="613" r:id="rId19"/>
    <p:sldId id="708" r:id="rId20"/>
    <p:sldId id="622" r:id="rId21"/>
    <p:sldId id="618" r:id="rId22"/>
    <p:sldId id="723" r:id="rId23"/>
    <p:sldId id="634" r:id="rId24"/>
    <p:sldId id="710" r:id="rId25"/>
    <p:sldId id="711" r:id="rId26"/>
    <p:sldId id="716" r:id="rId27"/>
    <p:sldId id="718" r:id="rId28"/>
    <p:sldId id="736" r:id="rId29"/>
    <p:sldId id="734" r:id="rId30"/>
    <p:sldId id="733" r:id="rId31"/>
    <p:sldId id="735" r:id="rId32"/>
    <p:sldId id="720" r:id="rId33"/>
    <p:sldId id="722" r:id="rId34"/>
    <p:sldId id="72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D9D9D9"/>
    <a:srgbClr val="561F1E"/>
    <a:srgbClr val="FFFF00"/>
    <a:srgbClr val="D2F0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7" autoAdjust="0"/>
    <p:restoredTop sz="95853" autoAdjust="0"/>
  </p:normalViewPr>
  <p:slideViewPr>
    <p:cSldViewPr>
      <p:cViewPr>
        <p:scale>
          <a:sx n="100" d="100"/>
          <a:sy n="100" d="100"/>
        </p:scale>
        <p:origin x="-58" y="-62"/>
      </p:cViewPr>
      <p:guideLst>
        <p:guide orient="horz" pos="2160"/>
        <p:guide pos="2880"/>
      </p:guideLst>
    </p:cSldViewPr>
  </p:slideViewPr>
  <p:outlineViewPr>
    <p:cViewPr>
      <p:scale>
        <a:sx n="33" d="100"/>
        <a:sy n="33" d="100"/>
      </p:scale>
      <p:origin x="48" y="271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c%20Spaull\Dropbox\Journal%20articles%202012\Conferences\Presentations%20at%20other%20Uni's%202012\Equal%20Education%20-%20July%202012\Teacher%20absenteeis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ic%20Spaull\Dropbox\Journal%20articles%202012\Conferences\Presentations%20at%20other%20Uni's%202012\Equal%20Education%20-%20July%202012\Teacher%20absenteeism.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spaull\Dropbox\Journal%20articles\Insurmountable%20learning%20deficits%20paper\Nic\NSES%20progress%20per%20item%20by%20quintile%20graph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paull\Dropbox\Journal%20articles\Insurmountable%20learning%20deficits%20paper\Janeli\NSES%20quint%20and%20prov%20avgs%20for%20balanced%20panel%20(23%20Oct).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paull\Dropbox\Journal%20articles\Common%20media%202012\Matric%202013%20results\Quintile%20&amp;%20Achievement%20-%20matric%202013.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W"/>
  <c:chart>
    <c:title>
      <c:tx>
        <c:rich>
          <a:bodyPr/>
          <a:lstStyle/>
          <a:p>
            <a:pPr>
              <a:defRPr/>
            </a:pPr>
            <a:r>
              <a:rPr lang="en-US" u="sng">
                <a:solidFill>
                  <a:srgbClr val="FF0000"/>
                </a:solidFill>
              </a:rPr>
              <a:t>Non-strike</a:t>
            </a:r>
            <a:r>
              <a:rPr lang="en-US"/>
              <a:t> teacher absenteeism</a:t>
            </a:r>
          </a:p>
          <a:p>
            <a:pPr>
              <a:defRPr/>
            </a:pPr>
            <a:r>
              <a:rPr lang="en-US" sz="1200" b="0"/>
              <a:t>SACMEQ III (2007)</a:t>
            </a:r>
          </a:p>
        </c:rich>
      </c:tx>
      <c:layout/>
      <c:spPr>
        <a:solidFill>
          <a:schemeClr val="bg1">
            <a:lumMod val="85000"/>
          </a:schemeClr>
        </a:solidFill>
      </c:spPr>
    </c:title>
    <c:plotArea>
      <c:layout/>
      <c:barChart>
        <c:barDir val="col"/>
        <c:grouping val="stacked"/>
        <c:ser>
          <c:idx val="0"/>
          <c:order val="0"/>
          <c:tx>
            <c:strRef>
              <c:f>Sheet1!$N$24</c:f>
              <c:strCache>
                <c:ptCount val="1"/>
                <c:pt idx="0">
                  <c:v>Non-strike teacher absenteeism</c:v>
                </c:pt>
              </c:strCache>
            </c:strRef>
          </c:tx>
          <c:spPr>
            <a:solidFill>
              <a:srgbClr val="0070C0"/>
            </a:solidFill>
          </c:spPr>
          <c:dLbls>
            <c:txPr>
              <a:bodyPr/>
              <a:lstStyle/>
              <a:p>
                <a:pPr>
                  <a:defRPr sz="1050" b="1">
                    <a:solidFill>
                      <a:schemeClr val="bg1"/>
                    </a:solidFill>
                  </a:defRPr>
                </a:pPr>
                <a:endParaRPr lang="en-US"/>
              </a:p>
            </c:txPr>
            <c:dLblPos val="ctr"/>
            <c:showVal val="1"/>
          </c:dLbls>
          <c:cat>
            <c:strRef>
              <c:f>Sheet1!$M$25:$M$39</c:f>
              <c:strCache>
                <c:ptCount val="15"/>
                <c:pt idx="0">
                  <c:v>Mauritius</c:v>
                </c:pt>
                <c:pt idx="1">
                  <c:v>Mozambique</c:v>
                </c:pt>
                <c:pt idx="2">
                  <c:v>Swaziland</c:v>
                </c:pt>
                <c:pt idx="3">
                  <c:v>South Africa</c:v>
                </c:pt>
                <c:pt idx="4">
                  <c:v>Zanzibar</c:v>
                </c:pt>
                <c:pt idx="5">
                  <c:v>Namibia</c:v>
                </c:pt>
                <c:pt idx="6">
                  <c:v>Malawi</c:v>
                </c:pt>
                <c:pt idx="7">
                  <c:v>Kenya</c:v>
                </c:pt>
                <c:pt idx="8">
                  <c:v>Botswana</c:v>
                </c:pt>
                <c:pt idx="9">
                  <c:v>Zimbabwe</c:v>
                </c:pt>
                <c:pt idx="10">
                  <c:v>Lesotho</c:v>
                </c:pt>
                <c:pt idx="11">
                  <c:v>Seychelles</c:v>
                </c:pt>
                <c:pt idx="12">
                  <c:v>Uganda</c:v>
                </c:pt>
                <c:pt idx="13">
                  <c:v>Zambia</c:v>
                </c:pt>
                <c:pt idx="14">
                  <c:v>Tanzania</c:v>
                </c:pt>
              </c:strCache>
            </c:strRef>
          </c:cat>
          <c:val>
            <c:numRef>
              <c:f>Sheet1!$N$25:$N$39</c:f>
              <c:numCache>
                <c:formatCode>0</c:formatCode>
                <c:ptCount val="15"/>
                <c:pt idx="0">
                  <c:v>5.6824889999999861</c:v>
                </c:pt>
                <c:pt idx="1">
                  <c:v>7.1774243999999872</c:v>
                </c:pt>
                <c:pt idx="2">
                  <c:v>7.7342259000000002</c:v>
                </c:pt>
                <c:pt idx="3">
                  <c:v>8.1897900000000003</c:v>
                </c:pt>
                <c:pt idx="4">
                  <c:v>9.0406229999999983</c:v>
                </c:pt>
                <c:pt idx="5">
                  <c:v>9.2844612999999985</c:v>
                </c:pt>
                <c:pt idx="6">
                  <c:v>9.5721379000000066</c:v>
                </c:pt>
                <c:pt idx="7">
                  <c:v>10.31596</c:v>
                </c:pt>
                <c:pt idx="8">
                  <c:v>10.536850000000001</c:v>
                </c:pt>
                <c:pt idx="9">
                  <c:v>10.728311999999999</c:v>
                </c:pt>
                <c:pt idx="10">
                  <c:v>12.146339999999999</c:v>
                </c:pt>
                <c:pt idx="11">
                  <c:v>13.599369999999999</c:v>
                </c:pt>
                <c:pt idx="12">
                  <c:v>13.758742700000001</c:v>
                </c:pt>
                <c:pt idx="13">
                  <c:v>14.466695800000002</c:v>
                </c:pt>
                <c:pt idx="14">
                  <c:v>19.236205999999999</c:v>
                </c:pt>
              </c:numCache>
            </c:numRef>
          </c:val>
        </c:ser>
        <c:dLbls/>
        <c:overlap val="100"/>
        <c:axId val="68524288"/>
        <c:axId val="68530176"/>
      </c:barChart>
      <c:catAx>
        <c:axId val="68524288"/>
        <c:scaling>
          <c:orientation val="minMax"/>
        </c:scaling>
        <c:axPos val="b"/>
        <c:tickLblPos val="nextTo"/>
        <c:crossAx val="68530176"/>
        <c:crosses val="autoZero"/>
        <c:auto val="1"/>
        <c:lblAlgn val="ctr"/>
        <c:lblOffset val="100"/>
      </c:catAx>
      <c:valAx>
        <c:axId val="68530176"/>
        <c:scaling>
          <c:orientation val="minMax"/>
        </c:scaling>
        <c:axPos val="l"/>
        <c:majorGridlines/>
        <c:title>
          <c:tx>
            <c:rich>
              <a:bodyPr rot="0" vert="horz"/>
              <a:lstStyle/>
              <a:p>
                <a:pPr>
                  <a:defRPr/>
                </a:pPr>
                <a:r>
                  <a:rPr lang="en-ZA"/>
                  <a:t>Days per year</a:t>
                </a:r>
              </a:p>
            </c:rich>
          </c:tx>
          <c:layout/>
        </c:title>
        <c:numFmt formatCode="0" sourceLinked="1"/>
        <c:tickLblPos val="nextTo"/>
        <c:crossAx val="68524288"/>
        <c:crosses val="autoZero"/>
        <c:crossBetween val="between"/>
      </c:valAx>
      <c:spPr>
        <a:solidFill>
          <a:schemeClr val="bg1">
            <a:lumMod val="85000"/>
          </a:schemeClr>
        </a:solidFill>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W"/>
  <c:chart>
    <c:title>
      <c:tx>
        <c:rich>
          <a:bodyPr/>
          <a:lstStyle/>
          <a:p>
            <a:pPr>
              <a:defRPr/>
            </a:pPr>
            <a:r>
              <a:rPr lang="en-ZA" sz="2000" smtClean="0">
                <a:solidFill>
                  <a:srgbClr val="FF0000"/>
                </a:solidFill>
              </a:rPr>
              <a:t>Non-strike</a:t>
            </a:r>
            <a:r>
              <a:rPr lang="en-ZA" smtClean="0"/>
              <a:t> Self-reported </a:t>
            </a:r>
            <a:r>
              <a:rPr lang="en-ZA"/>
              <a:t>teacher absenteeism (days)</a:t>
            </a:r>
          </a:p>
          <a:p>
            <a:pPr>
              <a:defRPr/>
            </a:pPr>
            <a:r>
              <a:rPr lang="en-ZA" sz="1400" b="0"/>
              <a:t>SACMEQ</a:t>
            </a:r>
            <a:r>
              <a:rPr lang="en-ZA" sz="1400" b="0" baseline="0"/>
              <a:t> III (2007)</a:t>
            </a:r>
            <a:endParaRPr lang="en-ZA" sz="1400" b="0"/>
          </a:p>
        </c:rich>
      </c:tx>
      <c:layout/>
      <c:spPr>
        <a:solidFill>
          <a:schemeClr val="bg1">
            <a:lumMod val="85000"/>
          </a:schemeClr>
        </a:solidFill>
      </c:spPr>
    </c:title>
    <c:plotArea>
      <c:layout>
        <c:manualLayout>
          <c:layoutTarget val="inner"/>
          <c:xMode val="edge"/>
          <c:yMode val="edge"/>
          <c:x val="0.13130437197799302"/>
          <c:y val="0.21398852187273001"/>
          <c:w val="0.83802270762185904"/>
          <c:h val="0.62460655371928608"/>
        </c:manualLayout>
      </c:layout>
      <c:barChart>
        <c:barDir val="col"/>
        <c:grouping val="stacked"/>
        <c:ser>
          <c:idx val="0"/>
          <c:order val="0"/>
          <c:tx>
            <c:strRef>
              <c:f>Sheet1!$E$4</c:f>
              <c:strCache>
                <c:ptCount val="1"/>
                <c:pt idx="0">
                  <c:v>Non-strike teacher absenteeism</c:v>
                </c:pt>
              </c:strCache>
            </c:strRef>
          </c:tx>
          <c:spPr>
            <a:solidFill>
              <a:srgbClr val="0070C0"/>
            </a:solidFill>
          </c:spPr>
          <c:dLbls>
            <c:txPr>
              <a:bodyPr/>
              <a:lstStyle/>
              <a:p>
                <a:pPr>
                  <a:defRPr b="1">
                    <a:solidFill>
                      <a:schemeClr val="bg1"/>
                    </a:solidFill>
                  </a:defRPr>
                </a:pPr>
                <a:endParaRPr lang="en-US"/>
              </a:p>
            </c:txPr>
            <c:dLblPos val="ctr"/>
            <c:showVal val="1"/>
          </c:dLbls>
          <c:cat>
            <c:strRef>
              <c:f>Sheet1!$D$5:$D$19</c:f>
              <c:strCache>
                <c:ptCount val="15"/>
                <c:pt idx="0">
                  <c:v>Mauritius</c:v>
                </c:pt>
                <c:pt idx="1">
                  <c:v>Mozambique</c:v>
                </c:pt>
                <c:pt idx="2">
                  <c:v>Swaziland</c:v>
                </c:pt>
                <c:pt idx="3">
                  <c:v>South Africa</c:v>
                </c:pt>
                <c:pt idx="4">
                  <c:v>Zanzibar</c:v>
                </c:pt>
                <c:pt idx="5">
                  <c:v>Namibia</c:v>
                </c:pt>
                <c:pt idx="6">
                  <c:v>Malawi</c:v>
                </c:pt>
                <c:pt idx="7">
                  <c:v>Kenya</c:v>
                </c:pt>
                <c:pt idx="8">
                  <c:v>Botswana</c:v>
                </c:pt>
                <c:pt idx="9">
                  <c:v>Zimbabwe</c:v>
                </c:pt>
                <c:pt idx="10">
                  <c:v>Lesotho</c:v>
                </c:pt>
                <c:pt idx="11">
                  <c:v>Seychelles</c:v>
                </c:pt>
                <c:pt idx="12">
                  <c:v>Uganda</c:v>
                </c:pt>
                <c:pt idx="13">
                  <c:v>Zambia</c:v>
                </c:pt>
                <c:pt idx="14">
                  <c:v>Tanzania</c:v>
                </c:pt>
              </c:strCache>
            </c:strRef>
          </c:cat>
          <c:val>
            <c:numRef>
              <c:f>Sheet1!$E$5:$E$19</c:f>
              <c:numCache>
                <c:formatCode>0</c:formatCode>
                <c:ptCount val="15"/>
                <c:pt idx="0">
                  <c:v>5.682488999999987</c:v>
                </c:pt>
                <c:pt idx="1">
                  <c:v>7.177424399999988</c:v>
                </c:pt>
                <c:pt idx="2">
                  <c:v>7.7342259000000002</c:v>
                </c:pt>
                <c:pt idx="3">
                  <c:v>8.1897900000000003</c:v>
                </c:pt>
                <c:pt idx="4">
                  <c:v>9.0406230000000001</c:v>
                </c:pt>
                <c:pt idx="5">
                  <c:v>9.2844613000000003</c:v>
                </c:pt>
                <c:pt idx="6">
                  <c:v>9.5721379000000066</c:v>
                </c:pt>
                <c:pt idx="7">
                  <c:v>10.31596</c:v>
                </c:pt>
                <c:pt idx="8">
                  <c:v>10.536850000000001</c:v>
                </c:pt>
                <c:pt idx="9">
                  <c:v>10.728311999999999</c:v>
                </c:pt>
                <c:pt idx="10">
                  <c:v>12.146339999999999</c:v>
                </c:pt>
                <c:pt idx="11">
                  <c:v>13.599369999999999</c:v>
                </c:pt>
                <c:pt idx="12">
                  <c:v>13.758742700000001</c:v>
                </c:pt>
                <c:pt idx="13">
                  <c:v>14.466695800000002</c:v>
                </c:pt>
                <c:pt idx="14">
                  <c:v>19.236205999999999</c:v>
                </c:pt>
              </c:numCache>
            </c:numRef>
          </c:val>
        </c:ser>
        <c:ser>
          <c:idx val="1"/>
          <c:order val="1"/>
          <c:tx>
            <c:strRef>
              <c:f>Sheet1!$F$4</c:f>
              <c:strCache>
                <c:ptCount val="1"/>
                <c:pt idx="0">
                  <c:v>Teachers' strikes</c:v>
                </c:pt>
              </c:strCache>
            </c:strRef>
          </c:tx>
          <c:spPr>
            <a:solidFill>
              <a:srgbClr val="FF0000"/>
            </a:solidFill>
          </c:spPr>
          <c:dLbls>
            <c:txPr>
              <a:bodyPr/>
              <a:lstStyle/>
              <a:p>
                <a:pPr>
                  <a:defRPr sz="1050">
                    <a:solidFill>
                      <a:srgbClr val="002060"/>
                    </a:solidFill>
                  </a:defRPr>
                </a:pPr>
                <a:endParaRPr lang="en-US"/>
              </a:p>
            </c:txPr>
            <c:dLblPos val="ctr"/>
            <c:showVal val="1"/>
          </c:dLbls>
          <c:cat>
            <c:strRef>
              <c:f>Sheet1!$D$5:$D$19</c:f>
              <c:strCache>
                <c:ptCount val="15"/>
                <c:pt idx="0">
                  <c:v>Mauritius</c:v>
                </c:pt>
                <c:pt idx="1">
                  <c:v>Mozambique</c:v>
                </c:pt>
                <c:pt idx="2">
                  <c:v>Swaziland</c:v>
                </c:pt>
                <c:pt idx="3">
                  <c:v>South Africa</c:v>
                </c:pt>
                <c:pt idx="4">
                  <c:v>Zanzibar</c:v>
                </c:pt>
                <c:pt idx="5">
                  <c:v>Namibia</c:v>
                </c:pt>
                <c:pt idx="6">
                  <c:v>Malawi</c:v>
                </c:pt>
                <c:pt idx="7">
                  <c:v>Kenya</c:v>
                </c:pt>
                <c:pt idx="8">
                  <c:v>Botswana</c:v>
                </c:pt>
                <c:pt idx="9">
                  <c:v>Zimbabwe</c:v>
                </c:pt>
                <c:pt idx="10">
                  <c:v>Lesotho</c:v>
                </c:pt>
                <c:pt idx="11">
                  <c:v>Seychelles</c:v>
                </c:pt>
                <c:pt idx="12">
                  <c:v>Uganda</c:v>
                </c:pt>
                <c:pt idx="13">
                  <c:v>Zambia</c:v>
                </c:pt>
                <c:pt idx="14">
                  <c:v>Tanzania</c:v>
                </c:pt>
              </c:strCache>
            </c:strRef>
          </c:cat>
          <c:val>
            <c:numRef>
              <c:f>Sheet1!$F$5:$F$19</c:f>
              <c:numCache>
                <c:formatCode>0</c:formatCode>
                <c:ptCount val="15"/>
                <c:pt idx="0">
                  <c:v>0</c:v>
                </c:pt>
                <c:pt idx="1">
                  <c:v>1.5606000000000003E-3</c:v>
                </c:pt>
                <c:pt idx="2">
                  <c:v>0.33106210000000014</c:v>
                </c:pt>
                <c:pt idx="3">
                  <c:v>11.578200000000001</c:v>
                </c:pt>
                <c:pt idx="4">
                  <c:v>0</c:v>
                </c:pt>
                <c:pt idx="5">
                  <c:v>4.5787000000000015E-3</c:v>
                </c:pt>
                <c:pt idx="6">
                  <c:v>3.9688099999999997E-2</c:v>
                </c:pt>
                <c:pt idx="7">
                  <c:v>2.0280000000000003E-2</c:v>
                </c:pt>
                <c:pt idx="8">
                  <c:v>0</c:v>
                </c:pt>
                <c:pt idx="9">
                  <c:v>1.9096679999999999</c:v>
                </c:pt>
                <c:pt idx="10">
                  <c:v>0</c:v>
                </c:pt>
                <c:pt idx="11">
                  <c:v>0</c:v>
                </c:pt>
                <c:pt idx="12">
                  <c:v>7.089730000000001E-2</c:v>
                </c:pt>
                <c:pt idx="13">
                  <c:v>4.0854200000000007E-2</c:v>
                </c:pt>
                <c:pt idx="14">
                  <c:v>5.2454000000000008E-2</c:v>
                </c:pt>
              </c:numCache>
            </c:numRef>
          </c:val>
        </c:ser>
        <c:dLbls/>
        <c:overlap val="100"/>
        <c:axId val="69709824"/>
        <c:axId val="69711360"/>
      </c:barChart>
      <c:catAx>
        <c:axId val="69709824"/>
        <c:scaling>
          <c:orientation val="minMax"/>
        </c:scaling>
        <c:axPos val="b"/>
        <c:tickLblPos val="nextTo"/>
        <c:crossAx val="69711360"/>
        <c:crosses val="autoZero"/>
        <c:auto val="1"/>
        <c:lblAlgn val="ctr"/>
        <c:lblOffset val="100"/>
      </c:catAx>
      <c:valAx>
        <c:axId val="69711360"/>
        <c:scaling>
          <c:orientation val="minMax"/>
        </c:scaling>
        <c:axPos val="l"/>
        <c:majorGridlines>
          <c:spPr>
            <a:ln>
              <a:solidFill>
                <a:schemeClr val="bg1">
                  <a:lumMod val="75000"/>
                </a:schemeClr>
              </a:solidFill>
            </a:ln>
          </c:spPr>
        </c:majorGridlines>
        <c:title>
          <c:tx>
            <c:rich>
              <a:bodyPr rot="0" vert="horz"/>
              <a:lstStyle/>
              <a:p>
                <a:pPr>
                  <a:defRPr/>
                </a:pPr>
                <a:r>
                  <a:rPr lang="en-ZA"/>
                  <a:t>Days per year</a:t>
                </a:r>
              </a:p>
            </c:rich>
          </c:tx>
          <c:layout/>
        </c:title>
        <c:numFmt formatCode="0" sourceLinked="1"/>
        <c:tickLblPos val="nextTo"/>
        <c:crossAx val="69709824"/>
        <c:crosses val="autoZero"/>
        <c:crossBetween val="between"/>
      </c:valAx>
      <c:spPr>
        <a:solidFill>
          <a:schemeClr val="bg1">
            <a:lumMod val="85000"/>
          </a:schemeClr>
        </a:solidFill>
      </c:spPr>
    </c:plotArea>
    <c:legend>
      <c:legendPos val="t"/>
      <c:layout/>
      <c:spPr>
        <a:solidFill>
          <a:schemeClr val="bg1">
            <a:lumMod val="85000"/>
          </a:schemeClr>
        </a:solidFill>
      </c:sp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W"/>
  <c:style val="33"/>
  <c:clrMapOvr bg1="lt1" tx1="dk1" bg2="lt2" tx2="dk2" accent1="accent1" accent2="accent2" accent3="accent3" accent4="accent4" accent5="accent5" accent6="accent6" hlink="hlink" folHlink="folHlink"/>
  <c:chart>
    <c:plotArea>
      <c:layout/>
      <c:barChart>
        <c:barDir val="col"/>
        <c:grouping val="percentStacked"/>
        <c:ser>
          <c:idx val="0"/>
          <c:order val="0"/>
          <c:tx>
            <c:strRef>
              <c:f>Sheet1!$K$1</c:f>
              <c:strCache>
                <c:ptCount val="1"/>
                <c:pt idx="0">
                  <c:v>Correct in Gr3</c:v>
                </c:pt>
              </c:strCache>
            </c:strRef>
          </c:tx>
          <c:spPr>
            <a:solidFill>
              <a:schemeClr val="accent3">
                <a:lumMod val="75000"/>
              </a:schemeClr>
            </a:solidFill>
          </c:spPr>
          <c:dLbls>
            <c:txPr>
              <a:bodyPr/>
              <a:lstStyle/>
              <a:p>
                <a:pPr>
                  <a:defRPr sz="1000"/>
                </a:pPr>
                <a:endParaRPr lang="en-US"/>
              </a:p>
            </c:txPr>
            <c:dLblPos val="ctr"/>
            <c:showVal val="1"/>
          </c:dLbls>
          <c:cat>
            <c:multiLvlStrRef>
              <c:f>Sheet1!$I$207:$J$211</c:f>
              <c:multiLvlStrCache>
                <c:ptCount val="5"/>
                <c:lvl>
                  <c:pt idx="0">
                    <c:v>Q1</c:v>
                  </c:pt>
                  <c:pt idx="1">
                    <c:v>Q2</c:v>
                  </c:pt>
                  <c:pt idx="2">
                    <c:v>Q3</c:v>
                  </c:pt>
                  <c:pt idx="3">
                    <c:v>Q4</c:v>
                  </c:pt>
                  <c:pt idx="4">
                    <c:v>Q5</c:v>
                  </c:pt>
                </c:lvl>
                <c:lvl>
                  <c:pt idx="0">
                    <c:v>Question 42</c:v>
                  </c:pt>
                </c:lvl>
              </c:multiLvlStrCache>
            </c:multiLvlStrRef>
          </c:cat>
          <c:val>
            <c:numRef>
              <c:f>Sheet1!$K$207:$K$211</c:f>
              <c:numCache>
                <c:formatCode>0%</c:formatCode>
                <c:ptCount val="5"/>
                <c:pt idx="0">
                  <c:v>0.155199018386659</c:v>
                </c:pt>
                <c:pt idx="1">
                  <c:v>0.18660895169307001</c:v>
                </c:pt>
                <c:pt idx="2">
                  <c:v>0.165502747433175</c:v>
                </c:pt>
                <c:pt idx="3">
                  <c:v>0.170351688983404</c:v>
                </c:pt>
                <c:pt idx="4">
                  <c:v>0.38531390866923604</c:v>
                </c:pt>
              </c:numCache>
            </c:numRef>
          </c:val>
        </c:ser>
        <c:ser>
          <c:idx val="1"/>
          <c:order val="1"/>
          <c:tx>
            <c:strRef>
              <c:f>Sheet1!$L$1</c:f>
              <c:strCache>
                <c:ptCount val="1"/>
                <c:pt idx="0">
                  <c:v>Correct in Gr4</c:v>
                </c:pt>
              </c:strCache>
            </c:strRef>
          </c:tx>
          <c:spPr>
            <a:solidFill>
              <a:schemeClr val="accent6">
                <a:lumMod val="60000"/>
                <a:lumOff val="40000"/>
              </a:schemeClr>
            </a:solidFill>
          </c:spPr>
          <c:dLbls>
            <c:txPr>
              <a:bodyPr/>
              <a:lstStyle/>
              <a:p>
                <a:pPr>
                  <a:defRPr sz="1000"/>
                </a:pPr>
                <a:endParaRPr lang="en-US"/>
              </a:p>
            </c:txPr>
            <c:dLblPos val="ctr"/>
            <c:showVal val="1"/>
          </c:dLbls>
          <c:cat>
            <c:multiLvlStrRef>
              <c:f>Sheet1!$I$207:$J$211</c:f>
              <c:multiLvlStrCache>
                <c:ptCount val="5"/>
                <c:lvl>
                  <c:pt idx="0">
                    <c:v>Q1</c:v>
                  </c:pt>
                  <c:pt idx="1">
                    <c:v>Q2</c:v>
                  </c:pt>
                  <c:pt idx="2">
                    <c:v>Q3</c:v>
                  </c:pt>
                  <c:pt idx="3">
                    <c:v>Q4</c:v>
                  </c:pt>
                  <c:pt idx="4">
                    <c:v>Q5</c:v>
                  </c:pt>
                </c:lvl>
                <c:lvl>
                  <c:pt idx="0">
                    <c:v>Question 42</c:v>
                  </c:pt>
                </c:lvl>
              </c:multiLvlStrCache>
            </c:multiLvlStrRef>
          </c:cat>
          <c:val>
            <c:numRef>
              <c:f>Sheet1!$L$207:$L$211</c:f>
              <c:numCache>
                <c:formatCode>0%</c:formatCode>
                <c:ptCount val="5"/>
                <c:pt idx="0">
                  <c:v>0.12536020375913301</c:v>
                </c:pt>
                <c:pt idx="1">
                  <c:v>0.10027557222131303</c:v>
                </c:pt>
                <c:pt idx="2">
                  <c:v>0.12154381663346399</c:v>
                </c:pt>
                <c:pt idx="3">
                  <c:v>0.12214539897624402</c:v>
                </c:pt>
                <c:pt idx="4">
                  <c:v>0.13921735153851203</c:v>
                </c:pt>
              </c:numCache>
            </c:numRef>
          </c:val>
        </c:ser>
        <c:ser>
          <c:idx val="2"/>
          <c:order val="2"/>
          <c:tx>
            <c:strRef>
              <c:f>Sheet1!$M$1</c:f>
              <c:strCache>
                <c:ptCount val="1"/>
                <c:pt idx="0">
                  <c:v>Correct in Gr5</c:v>
                </c:pt>
              </c:strCache>
            </c:strRef>
          </c:tx>
          <c:spPr>
            <a:solidFill>
              <a:schemeClr val="accent2">
                <a:lumMod val="60000"/>
                <a:lumOff val="40000"/>
              </a:schemeClr>
            </a:solidFill>
          </c:spPr>
          <c:dLbls>
            <c:txPr>
              <a:bodyPr/>
              <a:lstStyle/>
              <a:p>
                <a:pPr>
                  <a:defRPr sz="1000"/>
                </a:pPr>
                <a:endParaRPr lang="en-US"/>
              </a:p>
            </c:txPr>
            <c:dLblPos val="ctr"/>
            <c:showVal val="1"/>
          </c:dLbls>
          <c:cat>
            <c:multiLvlStrRef>
              <c:f>Sheet1!$I$207:$J$211</c:f>
              <c:multiLvlStrCache>
                <c:ptCount val="5"/>
                <c:lvl>
                  <c:pt idx="0">
                    <c:v>Q1</c:v>
                  </c:pt>
                  <c:pt idx="1">
                    <c:v>Q2</c:v>
                  </c:pt>
                  <c:pt idx="2">
                    <c:v>Q3</c:v>
                  </c:pt>
                  <c:pt idx="3">
                    <c:v>Q4</c:v>
                  </c:pt>
                  <c:pt idx="4">
                    <c:v>Q5</c:v>
                  </c:pt>
                </c:lvl>
                <c:lvl>
                  <c:pt idx="0">
                    <c:v>Question 42</c:v>
                  </c:pt>
                </c:lvl>
              </c:multiLvlStrCache>
            </c:multiLvlStrRef>
          </c:cat>
          <c:val>
            <c:numRef>
              <c:f>Sheet1!$M$207:$M$211</c:f>
              <c:numCache>
                <c:formatCode>0%</c:formatCode>
                <c:ptCount val="5"/>
                <c:pt idx="0">
                  <c:v>0.13015672349365096</c:v>
                </c:pt>
                <c:pt idx="1">
                  <c:v>0.14076833058600008</c:v>
                </c:pt>
                <c:pt idx="2">
                  <c:v>0.14260382232535698</c:v>
                </c:pt>
                <c:pt idx="3">
                  <c:v>0.15458926873056403</c:v>
                </c:pt>
                <c:pt idx="4">
                  <c:v>0.12737091962282998</c:v>
                </c:pt>
              </c:numCache>
            </c:numRef>
          </c:val>
        </c:ser>
        <c:ser>
          <c:idx val="3"/>
          <c:order val="3"/>
          <c:tx>
            <c:strRef>
              <c:f>Sheet1!$N$1</c:f>
              <c:strCache>
                <c:ptCount val="1"/>
                <c:pt idx="0">
                  <c:v>Still wrong in Gr5</c:v>
                </c:pt>
              </c:strCache>
            </c:strRef>
          </c:tx>
          <c:spPr>
            <a:solidFill>
              <a:srgbClr val="A40000"/>
            </a:solidFill>
          </c:spPr>
          <c:dLbls>
            <c:txPr>
              <a:bodyPr/>
              <a:lstStyle/>
              <a:p>
                <a:pPr>
                  <a:defRPr sz="1000">
                    <a:solidFill>
                      <a:schemeClr val="bg1"/>
                    </a:solidFill>
                  </a:defRPr>
                </a:pPr>
                <a:endParaRPr lang="en-US"/>
              </a:p>
            </c:txPr>
            <c:dLblPos val="ctr"/>
            <c:showVal val="1"/>
          </c:dLbls>
          <c:cat>
            <c:multiLvlStrRef>
              <c:f>Sheet1!$I$207:$J$211</c:f>
              <c:multiLvlStrCache>
                <c:ptCount val="5"/>
                <c:lvl>
                  <c:pt idx="0">
                    <c:v>Q1</c:v>
                  </c:pt>
                  <c:pt idx="1">
                    <c:v>Q2</c:v>
                  </c:pt>
                  <c:pt idx="2">
                    <c:v>Q3</c:v>
                  </c:pt>
                  <c:pt idx="3">
                    <c:v>Q4</c:v>
                  </c:pt>
                  <c:pt idx="4">
                    <c:v>Q5</c:v>
                  </c:pt>
                </c:lvl>
                <c:lvl>
                  <c:pt idx="0">
                    <c:v>Question 42</c:v>
                  </c:pt>
                </c:lvl>
              </c:multiLvlStrCache>
            </c:multiLvlStrRef>
          </c:cat>
          <c:val>
            <c:numRef>
              <c:f>Sheet1!$N$207:$N$211</c:f>
              <c:numCache>
                <c:formatCode>0%</c:formatCode>
                <c:ptCount val="5"/>
                <c:pt idx="0">
                  <c:v>0.58928405436055697</c:v>
                </c:pt>
                <c:pt idx="1">
                  <c:v>0.57234714549961596</c:v>
                </c:pt>
                <c:pt idx="2">
                  <c:v>0.57034961360800429</c:v>
                </c:pt>
                <c:pt idx="3">
                  <c:v>0.55291364330978809</c:v>
                </c:pt>
                <c:pt idx="4">
                  <c:v>0.34809782016942098</c:v>
                </c:pt>
              </c:numCache>
            </c:numRef>
          </c:val>
        </c:ser>
        <c:dLbls/>
        <c:overlap val="100"/>
        <c:axId val="74134272"/>
        <c:axId val="74135808"/>
      </c:barChart>
      <c:catAx>
        <c:axId val="74134272"/>
        <c:scaling>
          <c:orientation val="minMax"/>
        </c:scaling>
        <c:axPos val="b"/>
        <c:tickLblPos val="nextTo"/>
        <c:crossAx val="74135808"/>
        <c:crosses val="autoZero"/>
        <c:auto val="1"/>
        <c:lblAlgn val="ctr"/>
        <c:lblOffset val="100"/>
      </c:catAx>
      <c:valAx>
        <c:axId val="74135808"/>
        <c:scaling>
          <c:orientation val="minMax"/>
        </c:scaling>
        <c:axPos val="l"/>
        <c:majorGridlines/>
        <c:numFmt formatCode="0%" sourceLinked="1"/>
        <c:tickLblPos val="nextTo"/>
        <c:crossAx val="74134272"/>
        <c:crosses val="autoZero"/>
        <c:crossBetween val="between"/>
      </c:valAx>
    </c:plotArea>
    <c:legend>
      <c:legendPos val="r"/>
      <c:layout/>
      <c:txPr>
        <a:bodyPr/>
        <a:lstStyle/>
        <a:p>
          <a:pPr>
            <a:defRPr sz="1100"/>
          </a:pPr>
          <a:endParaRPr lang="en-US"/>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W"/>
  <c:style val="1"/>
  <c:clrMapOvr bg1="lt1" tx1="dk1" bg2="lt2" tx2="dk2" accent1="accent1" accent2="accent2" accent3="accent3" accent4="accent4" accent5="accent5" accent6="accent6" hlink="hlink" folHlink="folHlink"/>
  <c:chart>
    <c:title>
      <c:tx>
        <c:rich>
          <a:bodyPr/>
          <a:lstStyle/>
          <a:p>
            <a:pPr algn="ctr">
              <a:defRPr/>
            </a:pPr>
            <a:r>
              <a:rPr lang="en-ZA" sz="1600" b="1" i="0" baseline="0">
                <a:effectLst/>
              </a:rPr>
              <a:t>South African Learning Trajectories by National Socioeconomic Quintiles</a:t>
            </a:r>
            <a:endParaRPr lang="en-ZA" sz="1600">
              <a:effectLst/>
            </a:endParaRPr>
          </a:p>
          <a:p>
            <a:pPr algn="ctr">
              <a:defRPr/>
            </a:pPr>
            <a:r>
              <a:rPr lang="en-ZA" sz="1100" b="0" i="1" baseline="0">
                <a:effectLst/>
              </a:rPr>
              <a:t>Based on NSES (2007/8/9)  for grades 3, 4 and 5, SACMEQ (2007) for grade 6 and TIMSS (2011) for grade 9) </a:t>
            </a:r>
            <a:endParaRPr lang="en-ZA" sz="1100">
              <a:effectLst/>
            </a:endParaRPr>
          </a:p>
        </c:rich>
      </c:tx>
      <c:layout/>
      <c:spPr>
        <a:solidFill>
          <a:schemeClr val="bg1">
            <a:lumMod val="95000"/>
          </a:schemeClr>
        </a:solidFill>
      </c:spPr>
    </c:title>
    <c:plotArea>
      <c:layout/>
      <c:barChart>
        <c:barDir val="col"/>
        <c:grouping val="clustered"/>
        <c:ser>
          <c:idx val="0"/>
          <c:order val="0"/>
          <c:tx>
            <c:strRef>
              <c:f>Sheet1!$B$54</c:f>
              <c:strCache>
                <c:ptCount val="1"/>
                <c:pt idx="0">
                  <c:v>Quintile 1</c:v>
                </c:pt>
              </c:strCache>
            </c:strRef>
          </c:tx>
          <c:spPr>
            <a:solidFill>
              <a:schemeClr val="bg1">
                <a:lumMod val="85000"/>
              </a:schemeClr>
            </a:solidFill>
          </c:spPr>
          <c:dPt>
            <c:idx val="9"/>
            <c:spPr>
              <a:pattFill prst="ltHorz">
                <a:fgClr>
                  <a:schemeClr val="accent2">
                    <a:lumMod val="60000"/>
                    <a:lumOff val="40000"/>
                  </a:schemeClr>
                </a:fgClr>
                <a:bgClr>
                  <a:schemeClr val="bg1"/>
                </a:bgClr>
              </a:pattFill>
            </c:spPr>
          </c:dPt>
          <c:errBars>
            <c:errBarType val="both"/>
            <c:errValType val="cust"/>
            <c:plus>
              <c:numRef>
                <c:f>Sheet1!$O$29:$O$33</c:f>
                <c:numCache>
                  <c:formatCode>General</c:formatCode>
                  <c:ptCount val="5"/>
                  <c:pt idx="0">
                    <c:v>2.22546796445823E-2</c:v>
                  </c:pt>
                  <c:pt idx="1">
                    <c:v>2.2508068027850804E-2</c:v>
                  </c:pt>
                  <c:pt idx="2">
                    <c:v>2.2467800151335201E-2</c:v>
                  </c:pt>
                  <c:pt idx="3">
                    <c:v>2.3419219293883704E-2</c:v>
                  </c:pt>
                  <c:pt idx="4">
                    <c:v>2.6967717528948505E-2</c:v>
                  </c:pt>
                </c:numCache>
              </c:numRef>
            </c:plus>
            <c:minus>
              <c:numRef>
                <c:f>Sheet1!$O$29:$O$33</c:f>
                <c:numCache>
                  <c:formatCode>General</c:formatCode>
                  <c:ptCount val="5"/>
                  <c:pt idx="0">
                    <c:v>2.22546796445823E-2</c:v>
                  </c:pt>
                  <c:pt idx="1">
                    <c:v>2.2508068027850804E-2</c:v>
                  </c:pt>
                  <c:pt idx="2">
                    <c:v>2.2467800151335201E-2</c:v>
                  </c:pt>
                  <c:pt idx="3">
                    <c:v>2.3419219293883704E-2</c:v>
                  </c:pt>
                  <c:pt idx="4">
                    <c:v>2.6967717528948505E-2</c:v>
                  </c:pt>
                </c:numCache>
              </c:numRef>
            </c:minus>
          </c:errBars>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Sheet1!$C$54:$L$54</c:f>
              <c:numCache>
                <c:formatCode>0.0</c:formatCode>
                <c:ptCount val="10"/>
                <c:pt idx="0" formatCode="General">
                  <c:v>-1.6920698412698409</c:v>
                </c:pt>
                <c:pt idx="1">
                  <c:v>0.56320634920634782</c:v>
                </c:pt>
                <c:pt idx="2" formatCode="General">
                  <c:v>1.5599428571428569</c:v>
                </c:pt>
                <c:pt idx="3" formatCode="General">
                  <c:v>1.5985677611133633</c:v>
                </c:pt>
                <c:pt idx="6" formatCode="General">
                  <c:v>4.2713178294573657</c:v>
                </c:pt>
              </c:numCache>
            </c:numRef>
          </c:val>
        </c:ser>
        <c:ser>
          <c:idx val="1"/>
          <c:order val="1"/>
          <c:tx>
            <c:strRef>
              <c:f>Sheet1!$B$55</c:f>
              <c:strCache>
                <c:ptCount val="1"/>
                <c:pt idx="0">
                  <c:v>Quintile 2</c:v>
                </c:pt>
              </c:strCache>
            </c:strRef>
          </c:tx>
          <c:spPr>
            <a:solidFill>
              <a:schemeClr val="bg1">
                <a:lumMod val="65000"/>
              </a:schemeClr>
            </a:solidFill>
          </c:spPr>
          <c:errBars>
            <c:errBarType val="both"/>
            <c:errValType val="cust"/>
            <c:plus>
              <c:numRef>
                <c:f>Sheet1!$P$29:$P$33</c:f>
                <c:numCache>
                  <c:formatCode>General</c:formatCode>
                  <c:ptCount val="5"/>
                  <c:pt idx="0">
                    <c:v>2.3944818751116103E-2</c:v>
                  </c:pt>
                  <c:pt idx="1">
                    <c:v>2.3921822637419602E-2</c:v>
                  </c:pt>
                  <c:pt idx="2">
                    <c:v>2.4242519468728504E-2</c:v>
                  </c:pt>
                  <c:pt idx="3">
                    <c:v>2.4881580117727002E-2</c:v>
                  </c:pt>
                  <c:pt idx="4">
                    <c:v>2.9083126034907099E-2</c:v>
                  </c:pt>
                </c:numCache>
              </c:numRef>
            </c:plus>
            <c:minus>
              <c:numRef>
                <c:f>Sheet1!$P$29:$P$33</c:f>
                <c:numCache>
                  <c:formatCode>General</c:formatCode>
                  <c:ptCount val="5"/>
                  <c:pt idx="0">
                    <c:v>2.3944818751116103E-2</c:v>
                  </c:pt>
                  <c:pt idx="1">
                    <c:v>2.3921822637419602E-2</c:v>
                  </c:pt>
                  <c:pt idx="2">
                    <c:v>2.4242519468728504E-2</c:v>
                  </c:pt>
                  <c:pt idx="3">
                    <c:v>2.4881580117727002E-2</c:v>
                  </c:pt>
                  <c:pt idx="4">
                    <c:v>2.9083126034907099E-2</c:v>
                  </c:pt>
                </c:numCache>
              </c:numRef>
            </c:minus>
          </c:errBars>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Sheet1!$C$55:$L$55</c:f>
              <c:numCache>
                <c:formatCode>0.0</c:formatCode>
                <c:ptCount val="10"/>
                <c:pt idx="0" formatCode="General">
                  <c:v>2.4687301587301008E-2</c:v>
                </c:pt>
                <c:pt idx="1">
                  <c:v>0.61323174603174602</c:v>
                </c:pt>
                <c:pt idx="2" formatCode="General">
                  <c:v>1.9765269841269841</c:v>
                </c:pt>
                <c:pt idx="3" formatCode="General">
                  <c:v>1.9701391703823801</c:v>
                </c:pt>
                <c:pt idx="6" formatCode="General">
                  <c:v>4.3488372093023253</c:v>
                </c:pt>
              </c:numCache>
            </c:numRef>
          </c:val>
        </c:ser>
        <c:ser>
          <c:idx val="2"/>
          <c:order val="2"/>
          <c:tx>
            <c:strRef>
              <c:f>Sheet1!$B$56</c:f>
              <c:strCache>
                <c:ptCount val="1"/>
                <c:pt idx="0">
                  <c:v>Quintile 3</c:v>
                </c:pt>
              </c:strCache>
            </c:strRef>
          </c:tx>
          <c:spPr>
            <a:solidFill>
              <a:schemeClr val="tx1">
                <a:lumMod val="50000"/>
                <a:lumOff val="50000"/>
              </a:schemeClr>
            </a:solidFill>
          </c:spPr>
          <c:errBars>
            <c:errBarType val="both"/>
            <c:errValType val="cust"/>
            <c:plus>
              <c:numRef>
                <c:f>Sheet1!$Q$29:$Q$33</c:f>
                <c:numCache>
                  <c:formatCode>General</c:formatCode>
                  <c:ptCount val="5"/>
                  <c:pt idx="0">
                    <c:v>2.31441468793359E-2</c:v>
                  </c:pt>
                  <c:pt idx="1">
                    <c:v>2.3248775983279003E-2</c:v>
                  </c:pt>
                  <c:pt idx="2">
                    <c:v>2.3785053969589701E-2</c:v>
                  </c:pt>
                  <c:pt idx="3">
                    <c:v>2.4723663348032193E-2</c:v>
                  </c:pt>
                  <c:pt idx="4">
                    <c:v>2.6826278185137505E-2</c:v>
                  </c:pt>
                </c:numCache>
              </c:numRef>
            </c:plus>
            <c:minus>
              <c:numRef>
                <c:f>Sheet1!$Q$29:$Q$33</c:f>
                <c:numCache>
                  <c:formatCode>General</c:formatCode>
                  <c:ptCount val="5"/>
                  <c:pt idx="0">
                    <c:v>2.31441468793359E-2</c:v>
                  </c:pt>
                  <c:pt idx="1">
                    <c:v>2.3248775983279003E-2</c:v>
                  </c:pt>
                  <c:pt idx="2">
                    <c:v>2.3785053969589701E-2</c:v>
                  </c:pt>
                  <c:pt idx="3">
                    <c:v>2.4723663348032193E-2</c:v>
                  </c:pt>
                  <c:pt idx="4">
                    <c:v>2.6826278185137505E-2</c:v>
                  </c:pt>
                </c:numCache>
              </c:numRef>
            </c:minus>
          </c:errBars>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Sheet1!$C$56:$L$56</c:f>
              <c:numCache>
                <c:formatCode>0.0</c:formatCode>
                <c:ptCount val="10"/>
                <c:pt idx="0" formatCode="General">
                  <c:v>-0.14374603174603207</c:v>
                </c:pt>
                <c:pt idx="1">
                  <c:v>0.85536190476190388</c:v>
                </c:pt>
                <c:pt idx="2" formatCode="General">
                  <c:v>2.1407015873015887</c:v>
                </c:pt>
                <c:pt idx="3" formatCode="General">
                  <c:v>2.449804080529657</c:v>
                </c:pt>
                <c:pt idx="6" formatCode="General">
                  <c:v>5.0465116279069608</c:v>
                </c:pt>
              </c:numCache>
            </c:numRef>
          </c:val>
        </c:ser>
        <c:ser>
          <c:idx val="3"/>
          <c:order val="3"/>
          <c:tx>
            <c:strRef>
              <c:f>Sheet1!$B$57</c:f>
              <c:strCache>
                <c:ptCount val="1"/>
                <c:pt idx="0">
                  <c:v>Quintile 4</c:v>
                </c:pt>
              </c:strCache>
            </c:strRef>
          </c:tx>
          <c:spPr>
            <a:solidFill>
              <a:schemeClr val="tx1">
                <a:lumMod val="75000"/>
                <a:lumOff val="25000"/>
              </a:schemeClr>
            </a:solidFill>
          </c:spPr>
          <c:errBars>
            <c:errBarType val="both"/>
            <c:errValType val="cust"/>
            <c:plus>
              <c:numRef>
                <c:f>Sheet1!$R$29:$R$33</c:f>
                <c:numCache>
                  <c:formatCode>General</c:formatCode>
                  <c:ptCount val="5"/>
                  <c:pt idx="0">
                    <c:v>0.51357896735364694</c:v>
                  </c:pt>
                  <c:pt idx="1">
                    <c:v>0.48179653535274414</c:v>
                  </c:pt>
                  <c:pt idx="2">
                    <c:v>0.48979957042070099</c:v>
                  </c:pt>
                  <c:pt idx="3">
                    <c:v>0.55176202385535889</c:v>
                  </c:pt>
                  <c:pt idx="4">
                    <c:v>0.61422079109472705</c:v>
                  </c:pt>
                </c:numCache>
              </c:numRef>
            </c:plus>
            <c:minus>
              <c:numRef>
                <c:f>Sheet1!$R$29:$R$33</c:f>
                <c:numCache>
                  <c:formatCode>General</c:formatCode>
                  <c:ptCount val="5"/>
                  <c:pt idx="0">
                    <c:v>0.51357896735364694</c:v>
                  </c:pt>
                  <c:pt idx="1">
                    <c:v>0.48179653535274414</c:v>
                  </c:pt>
                  <c:pt idx="2">
                    <c:v>0.48979957042070099</c:v>
                  </c:pt>
                  <c:pt idx="3">
                    <c:v>0.55176202385535889</c:v>
                  </c:pt>
                  <c:pt idx="4">
                    <c:v>0.61422079109472705</c:v>
                  </c:pt>
                </c:numCache>
              </c:numRef>
            </c:minus>
          </c:errBars>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Sheet1!$C$57:$L$57</c:f>
              <c:numCache>
                <c:formatCode>0.0</c:formatCode>
                <c:ptCount val="10"/>
                <c:pt idx="0" formatCode="General">
                  <c:v>0.24346984126984103</c:v>
                </c:pt>
                <c:pt idx="1">
                  <c:v>1.364538095238095</c:v>
                </c:pt>
                <c:pt idx="2" formatCode="General">
                  <c:v>2.6632460317460311</c:v>
                </c:pt>
                <c:pt idx="3" formatCode="General">
                  <c:v>3.3854884475070932</c:v>
                </c:pt>
                <c:pt idx="6" formatCode="General">
                  <c:v>5.9767441860465125</c:v>
                </c:pt>
              </c:numCache>
            </c:numRef>
          </c:val>
        </c:ser>
        <c:ser>
          <c:idx val="4"/>
          <c:order val="4"/>
          <c:tx>
            <c:strRef>
              <c:f>Sheet1!$B$58</c:f>
              <c:strCache>
                <c:ptCount val="1"/>
                <c:pt idx="0">
                  <c:v>Quintile 5</c:v>
                </c:pt>
              </c:strCache>
            </c:strRef>
          </c:tx>
          <c:spPr>
            <a:solidFill>
              <a:schemeClr val="tx1"/>
            </a:solidFill>
          </c:spPr>
          <c:dPt>
            <c:idx val="9"/>
            <c:spPr>
              <a:pattFill prst="ltHorz">
                <a:fgClr>
                  <a:schemeClr val="accent2">
                    <a:lumMod val="40000"/>
                    <a:lumOff val="60000"/>
                  </a:schemeClr>
                </a:fgClr>
                <a:bgClr>
                  <a:schemeClr val="bg1"/>
                </a:bgClr>
              </a:pattFill>
            </c:spPr>
          </c:dPt>
          <c:errBars>
            <c:errBarType val="both"/>
            <c:errValType val="cust"/>
            <c:plus>
              <c:numRef>
                <c:f>Sheet1!$S$29:$S$33</c:f>
                <c:numCache>
                  <c:formatCode>General</c:formatCode>
                  <c:ptCount val="5"/>
                  <c:pt idx="0">
                    <c:v>0.85471024774229598</c:v>
                  </c:pt>
                  <c:pt idx="1">
                    <c:v>0.78601294975978087</c:v>
                  </c:pt>
                  <c:pt idx="2">
                    <c:v>0.79709539708303312</c:v>
                  </c:pt>
                  <c:pt idx="3">
                    <c:v>0.8508866272310881</c:v>
                  </c:pt>
                  <c:pt idx="4">
                    <c:v>1.04213287782315</c:v>
                  </c:pt>
                </c:numCache>
              </c:numRef>
            </c:plus>
            <c:minus>
              <c:numRef>
                <c:f>Sheet1!$S$29:$S$33</c:f>
                <c:numCache>
                  <c:formatCode>General</c:formatCode>
                  <c:ptCount val="5"/>
                  <c:pt idx="0">
                    <c:v>0.85471024774229598</c:v>
                  </c:pt>
                  <c:pt idx="1">
                    <c:v>0.78601294975978087</c:v>
                  </c:pt>
                  <c:pt idx="2">
                    <c:v>0.79709539708303312</c:v>
                  </c:pt>
                  <c:pt idx="3">
                    <c:v>0.8508866272310881</c:v>
                  </c:pt>
                  <c:pt idx="4">
                    <c:v>1.04213287782315</c:v>
                  </c:pt>
                </c:numCache>
              </c:numRef>
            </c:minus>
          </c:errBars>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Sheet1!$C$58:$L$58</c:f>
              <c:numCache>
                <c:formatCode>0.0</c:formatCode>
                <c:ptCount val="10"/>
                <c:pt idx="0" formatCode="General">
                  <c:v>3</c:v>
                </c:pt>
                <c:pt idx="1">
                  <c:v>4</c:v>
                </c:pt>
                <c:pt idx="2" formatCode="General">
                  <c:v>5</c:v>
                </c:pt>
                <c:pt idx="3" formatCode="General">
                  <c:v>6</c:v>
                </c:pt>
                <c:pt idx="6" formatCode="General">
                  <c:v>9</c:v>
                </c:pt>
              </c:numCache>
            </c:numRef>
          </c:val>
        </c:ser>
        <c:dLbls/>
        <c:axId val="74302592"/>
        <c:axId val="74304512"/>
      </c:barChart>
      <c:lineChart>
        <c:grouping val="standard"/>
        <c:ser>
          <c:idx val="5"/>
          <c:order val="5"/>
          <c:tx>
            <c:strRef>
              <c:f>Sheet1!$B$59</c:f>
              <c:strCache>
                <c:ptCount val="1"/>
                <c:pt idx="0">
                  <c:v>Q1-4 Trajectory</c:v>
                </c:pt>
              </c:strCache>
            </c:strRef>
          </c:tx>
          <c:spPr>
            <a:ln>
              <a:solidFill>
                <a:srgbClr val="0070C0"/>
              </a:solidFill>
              <a:prstDash val="sysDash"/>
            </a:ln>
          </c:spPr>
          <c:marker>
            <c:symbol val="none"/>
          </c:marker>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Sheet1!$C$59:$L$59</c:f>
              <c:numCache>
                <c:formatCode>0.0</c:formatCode>
                <c:ptCount val="10"/>
                <c:pt idx="0" formatCode="General">
                  <c:v>-0.39191468253968309</c:v>
                </c:pt>
                <c:pt idx="1">
                  <c:v>0.49187988341331407</c:v>
                </c:pt>
                <c:pt idx="2">
                  <c:v>1.37567444936631</c:v>
                </c:pt>
                <c:pt idx="3">
                  <c:v>2.259469015319306</c:v>
                </c:pt>
                <c:pt idx="4">
                  <c:v>3.1432635812723038</c:v>
                </c:pt>
                <c:pt idx="5">
                  <c:v>4.0270581472252767</c:v>
                </c:pt>
                <c:pt idx="6" formatCode="General">
                  <c:v>4.9108527131782953</c:v>
                </c:pt>
                <c:pt idx="7">
                  <c:v>5.7946472791312846</c:v>
                </c:pt>
                <c:pt idx="8">
                  <c:v>6.6784418450842882</c:v>
                </c:pt>
                <c:pt idx="9">
                  <c:v>7.5622364110372846</c:v>
                </c:pt>
              </c:numCache>
            </c:numRef>
          </c:val>
        </c:ser>
        <c:ser>
          <c:idx val="6"/>
          <c:order val="6"/>
          <c:tx>
            <c:strRef>
              <c:f>Sheet1!$B$60</c:f>
              <c:strCache>
                <c:ptCount val="1"/>
                <c:pt idx="0">
                  <c:v>Q5 Trajectory</c:v>
                </c:pt>
              </c:strCache>
            </c:strRef>
          </c:tx>
          <c:spPr>
            <a:ln>
              <a:solidFill>
                <a:srgbClr val="FF0000"/>
              </a:solidFill>
              <a:prstDash val="sysDot"/>
            </a:ln>
          </c:spPr>
          <c:marker>
            <c:symbol val="none"/>
          </c:marker>
          <c:cat>
            <c:multiLvlStrRef>
              <c:f>Sheet1!$C$52:$L$53</c:f>
              <c:multiLvlStrCache>
                <c:ptCount val="10"/>
                <c:lvl>
                  <c:pt idx="0">
                    <c:v>Gr3</c:v>
                  </c:pt>
                  <c:pt idx="1">
                    <c:v>Gr4</c:v>
                  </c:pt>
                  <c:pt idx="2">
                    <c:v>Gr5</c:v>
                  </c:pt>
                  <c:pt idx="3">
                    <c:v>Gr6</c:v>
                  </c:pt>
                  <c:pt idx="4">
                    <c:v>Gr7</c:v>
                  </c:pt>
                  <c:pt idx="5">
                    <c:v>Gr8</c:v>
                  </c:pt>
                  <c:pt idx="6">
                    <c:v>Gr9</c:v>
                  </c:pt>
                  <c:pt idx="7">
                    <c:v>Gr10</c:v>
                  </c:pt>
                  <c:pt idx="8">
                    <c:v>Gr11</c:v>
                  </c:pt>
                  <c:pt idx="9">
                    <c:v>Gr12</c:v>
                  </c:pt>
                </c:lvl>
                <c:lvl>
                  <c:pt idx="0">
                    <c:v>(NSES 2007/8/9)</c:v>
                  </c:pt>
                  <c:pt idx="3">
                    <c:v>(SACMEQ 2007)</c:v>
                  </c:pt>
                  <c:pt idx="4">
                    <c:v>Projections</c:v>
                  </c:pt>
                  <c:pt idx="6">
                    <c:v>(TIMSS 2011)</c:v>
                  </c:pt>
                  <c:pt idx="7">
                    <c:v>Projections</c:v>
                  </c:pt>
                </c:lvl>
              </c:multiLvlStrCache>
            </c:multiLvlStrRef>
          </c:cat>
          <c:val>
            <c:numRef>
              <c:f>Sheet1!$C$60:$L$60</c:f>
              <c:numCache>
                <c:formatCode>0.0</c:formatCode>
                <c:ptCount val="10"/>
                <c:pt idx="0" formatCode="General">
                  <c:v>3</c:v>
                </c:pt>
                <c:pt idx="1">
                  <c:v>4</c:v>
                </c:pt>
                <c:pt idx="2" formatCode="General">
                  <c:v>5</c:v>
                </c:pt>
                <c:pt idx="3" formatCode="General">
                  <c:v>6</c:v>
                </c:pt>
                <c:pt idx="4">
                  <c:v>7</c:v>
                </c:pt>
                <c:pt idx="5">
                  <c:v>8</c:v>
                </c:pt>
                <c:pt idx="6" formatCode="General">
                  <c:v>9</c:v>
                </c:pt>
                <c:pt idx="7">
                  <c:v>10</c:v>
                </c:pt>
                <c:pt idx="8">
                  <c:v>11</c:v>
                </c:pt>
                <c:pt idx="9">
                  <c:v>12</c:v>
                </c:pt>
              </c:numCache>
            </c:numRef>
          </c:val>
        </c:ser>
        <c:dLbls/>
        <c:marker val="1"/>
        <c:axId val="74302592"/>
        <c:axId val="74304512"/>
      </c:lineChart>
      <c:catAx>
        <c:axId val="74302592"/>
        <c:scaling>
          <c:orientation val="minMax"/>
        </c:scaling>
        <c:axPos val="b"/>
        <c:title>
          <c:tx>
            <c:rich>
              <a:bodyPr/>
              <a:lstStyle/>
              <a:p>
                <a:pPr>
                  <a:defRPr/>
                </a:pPr>
                <a:r>
                  <a:rPr lang="en-ZA"/>
                  <a:t>Actual grade (and data source)</a:t>
                </a:r>
              </a:p>
            </c:rich>
          </c:tx>
          <c:layout/>
        </c:title>
        <c:tickLblPos val="nextTo"/>
        <c:crossAx val="74304512"/>
        <c:crosses val="autoZero"/>
        <c:auto val="1"/>
        <c:lblAlgn val="ctr"/>
        <c:lblOffset val="100"/>
      </c:catAx>
      <c:valAx>
        <c:axId val="74304512"/>
        <c:scaling>
          <c:orientation val="minMax"/>
          <c:min val="0"/>
        </c:scaling>
        <c:axPos val="l"/>
        <c:majorGridlines>
          <c:spPr>
            <a:ln>
              <a:solidFill>
                <a:schemeClr val="bg1">
                  <a:lumMod val="75000"/>
                </a:schemeClr>
              </a:solidFill>
              <a:prstDash val="sysDash"/>
            </a:ln>
          </c:spPr>
        </c:majorGridlines>
        <c:title>
          <c:tx>
            <c:rich>
              <a:bodyPr rot="-5400000" vert="horz"/>
              <a:lstStyle/>
              <a:p>
                <a:pPr>
                  <a:defRPr/>
                </a:pPr>
                <a:r>
                  <a:rPr lang="en-ZA"/>
                  <a:t>Effective grade</a:t>
                </a:r>
              </a:p>
            </c:rich>
          </c:tx>
          <c:layout/>
        </c:title>
        <c:numFmt formatCode="General" sourceLinked="1"/>
        <c:tickLblPos val="nextTo"/>
        <c:crossAx val="74302592"/>
        <c:crosses val="autoZero"/>
        <c:crossBetween val="between"/>
        <c:majorUnit val="1"/>
      </c:valAx>
    </c:plotArea>
    <c:legend>
      <c:legendPos val="r"/>
      <c:layout/>
      <c:spPr>
        <a:ln>
          <a:solidFill>
            <a:schemeClr val="bg1">
              <a:lumMod val="85000"/>
            </a:schemeClr>
          </a:solidFill>
        </a:ln>
      </c:sp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W"/>
  <c:clrMapOvr bg1="lt1" tx1="dk1" bg2="lt2" tx2="dk2" accent1="accent1" accent2="accent2" accent3="accent3" accent4="accent4" accent5="accent5" accent6="accent6" hlink="hlink" folHlink="folHlink"/>
  <c:chart>
    <c:title>
      <c:tx>
        <c:rich>
          <a:bodyPr/>
          <a:lstStyle/>
          <a:p>
            <a:pPr>
              <a:defRPr/>
            </a:pPr>
            <a:r>
              <a:rPr lang="en-ZA" sz="2800" dirty="0"/>
              <a:t>Of 100 students that started </a:t>
            </a:r>
            <a:r>
              <a:rPr lang="en-ZA" sz="2800" dirty="0" smtClean="0"/>
              <a:t>school</a:t>
            </a:r>
            <a:r>
              <a:rPr lang="en-ZA" sz="2800" baseline="0" dirty="0" smtClean="0"/>
              <a:t> </a:t>
            </a:r>
            <a:r>
              <a:rPr lang="en-ZA" sz="2800" baseline="0" dirty="0"/>
              <a:t>in </a:t>
            </a:r>
            <a:r>
              <a:rPr lang="en-ZA" sz="2800" baseline="0" dirty="0" smtClean="0"/>
              <a:t>2002</a:t>
            </a:r>
            <a:endParaRPr lang="en-ZA" sz="2800" dirty="0"/>
          </a:p>
        </c:rich>
      </c:tx>
      <c:layout/>
      <c:spPr>
        <a:solidFill>
          <a:schemeClr val="bg1">
            <a:lumMod val="95000"/>
          </a:schemeClr>
        </a:solidFill>
      </c:spPr>
    </c:title>
    <c:plotArea>
      <c:layout/>
      <c:pieChart>
        <c:varyColors val="1"/>
        <c:ser>
          <c:idx val="0"/>
          <c:order val="0"/>
          <c:explosion val="3"/>
          <c:dPt>
            <c:idx val="0"/>
            <c:spPr>
              <a:solidFill>
                <a:sysClr val="windowText" lastClr="000000"/>
              </a:solidFill>
              <a:ln w="28575">
                <a:solidFill>
                  <a:sysClr val="windowText" lastClr="000000"/>
                </a:solidFill>
              </a:ln>
            </c:spPr>
          </c:dPt>
          <c:dPt>
            <c:idx val="1"/>
            <c:spPr>
              <a:solidFill>
                <a:srgbClr val="C00000"/>
              </a:solidFill>
            </c:spPr>
          </c:dPt>
          <c:dPt>
            <c:idx val="2"/>
            <c:spPr>
              <a:solidFill>
                <a:srgbClr val="92D050"/>
              </a:solidFill>
            </c:spPr>
          </c:dPt>
          <c:dPt>
            <c:idx val="3"/>
            <c:spPr>
              <a:solidFill>
                <a:srgbClr val="5F9127"/>
              </a:solidFill>
            </c:spPr>
          </c:dPt>
          <c:dPt>
            <c:idx val="4"/>
            <c:spPr>
              <a:solidFill>
                <a:srgbClr val="0060A8"/>
              </a:solidFill>
            </c:spPr>
          </c:dPt>
          <c:dLbls>
            <c:dLbl>
              <c:idx val="0"/>
              <c:layout>
                <c:manualLayout>
                  <c:x val="-0.16631671041119903"/>
                  <c:y val="-1.51264946048411E-2"/>
                </c:manualLayout>
              </c:layout>
              <c:spPr/>
              <c:txPr>
                <a:bodyPr/>
                <a:lstStyle/>
                <a:p>
                  <a:pPr>
                    <a:defRPr sz="2400">
                      <a:solidFill>
                        <a:schemeClr val="bg1"/>
                      </a:solidFill>
                    </a:defRPr>
                  </a:pPr>
                  <a:endParaRPr lang="en-US"/>
                </a:p>
              </c:txPr>
              <c:dLblPos val="bestFit"/>
              <c:showPercent val="1"/>
            </c:dLbl>
            <c:txPr>
              <a:bodyPr/>
              <a:lstStyle/>
              <a:p>
                <a:pPr>
                  <a:defRPr sz="2400"/>
                </a:pPr>
                <a:endParaRPr lang="en-US"/>
              </a:p>
            </c:txPr>
            <c:dLblPos val="inEnd"/>
            <c:showPercent val="1"/>
            <c:showLeaderLines val="1"/>
          </c:dLbls>
          <c:cat>
            <c:strRef>
              <c:f>'Table 1'!$F$122:$F$125</c:f>
              <c:strCache>
                <c:ptCount val="4"/>
                <c:pt idx="0">
                  <c:v>Do not reach matric</c:v>
                </c:pt>
                <c:pt idx="1">
                  <c:v>Fail matric 2013</c:v>
                </c:pt>
                <c:pt idx="2">
                  <c:v>Pass matric 2013</c:v>
                </c:pt>
                <c:pt idx="3">
                  <c:v>Pass with university endorsement 2013</c:v>
                </c:pt>
              </c:strCache>
            </c:strRef>
          </c:cat>
          <c:val>
            <c:numRef>
              <c:f>'Table 1'!$G$122:$G$125</c:f>
              <c:numCache>
                <c:formatCode>General</c:formatCode>
                <c:ptCount val="4"/>
                <c:pt idx="0">
                  <c:v>0.49000000000000005</c:v>
                </c:pt>
                <c:pt idx="1">
                  <c:v>0.11</c:v>
                </c:pt>
                <c:pt idx="2">
                  <c:v>0.24000000000000002</c:v>
                </c:pt>
                <c:pt idx="3">
                  <c:v>0.16</c:v>
                </c:pt>
              </c:numCache>
            </c:numRef>
          </c:val>
        </c:ser>
        <c:dLbls/>
        <c:firstSliceAng val="0"/>
      </c:pieChart>
    </c:plotArea>
    <c:legend>
      <c:legendPos val="r"/>
      <c:layout/>
      <c:spPr>
        <a:solidFill>
          <a:sysClr val="window" lastClr="FFFFFF">
            <a:lumMod val="95000"/>
          </a:sysClr>
        </a:solidFill>
      </c:spPr>
      <c:txPr>
        <a:bodyPr/>
        <a:lstStyle/>
        <a:p>
          <a:pPr>
            <a:defRPr sz="1800"/>
          </a:pPr>
          <a:endParaRPr lang="en-US"/>
        </a:p>
      </c:txPr>
    </c:legend>
    <c:plotVisOnly val="1"/>
    <c:dispBlanksAs val="zero"/>
  </c:chart>
  <c:spPr>
    <a:solidFill>
      <a:sysClr val="window" lastClr="FFFFFF">
        <a:lumMod val="95000"/>
      </a:sysClr>
    </a:solid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85D57-54BD-D544-911D-E39CDD317DB5}"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6C083EEF-61FF-5847-A825-075449A3A9D0}">
      <dgm:prSet/>
      <dgm:spPr/>
      <dgm:t>
        <a:bodyPr/>
        <a:lstStyle/>
        <a:p>
          <a:pPr rtl="0"/>
          <a:r>
            <a:rPr lang="en-US" b="1" u="sng" dirty="0" smtClean="0">
              <a:solidFill>
                <a:srgbClr val="800000"/>
              </a:solidFill>
            </a:rPr>
            <a:t>Stage 1 </a:t>
          </a:r>
          <a:r>
            <a:rPr lang="en-US" dirty="0" smtClean="0"/>
            <a:t>- Develop well-specified professional development programs which aim to improve mathematics teacher content knowledge (CK) &amp; pedagogical content knowledge (PCK)</a:t>
          </a:r>
          <a:endParaRPr lang="en-US" dirty="0"/>
        </a:p>
      </dgm:t>
    </dgm:pt>
    <dgm:pt modelId="{FF0AF1FF-EF2C-674A-AC8D-2176C85BBAF7}" type="parTrans" cxnId="{D51A2CF4-B875-8F48-9715-1364D4B5FB7B}">
      <dgm:prSet/>
      <dgm:spPr/>
      <dgm:t>
        <a:bodyPr/>
        <a:lstStyle/>
        <a:p>
          <a:endParaRPr lang="en-US"/>
        </a:p>
      </dgm:t>
    </dgm:pt>
    <dgm:pt modelId="{695C8F00-DC6C-654D-AC5A-46F83194CC78}" type="sibTrans" cxnId="{D51A2CF4-B875-8F48-9715-1364D4B5FB7B}">
      <dgm:prSet/>
      <dgm:spPr/>
      <dgm:t>
        <a:bodyPr/>
        <a:lstStyle/>
        <a:p>
          <a:endParaRPr lang="en-US"/>
        </a:p>
      </dgm:t>
    </dgm:pt>
    <dgm:pt modelId="{5F32BE1B-333C-1E4C-AB64-9BFF3E2A9E87}">
      <dgm:prSet/>
      <dgm:spPr/>
      <dgm:t>
        <a:bodyPr/>
        <a:lstStyle/>
        <a:p>
          <a:r>
            <a:rPr lang="en-US" b="0" u="sng" dirty="0" smtClean="0">
              <a:solidFill>
                <a:srgbClr val="800000"/>
              </a:solidFill>
            </a:rPr>
            <a:t>Stage 2 </a:t>
          </a:r>
          <a:r>
            <a:rPr lang="en-US" dirty="0" smtClean="0"/>
            <a:t>– Evaluate the best candidates from Stage 1 in a small-scale setting (i.e. 50-150 teachers). </a:t>
          </a:r>
        </a:p>
        <a:p>
          <a:r>
            <a:rPr lang="en-US" dirty="0" smtClean="0"/>
            <a:t>(If programs are successful proceed to stage 3)</a:t>
          </a:r>
          <a:endParaRPr lang="en-US" dirty="0"/>
        </a:p>
      </dgm:t>
    </dgm:pt>
    <dgm:pt modelId="{C3D7DA0C-21D3-D842-B9B1-97D5E9F5DCCD}" type="parTrans" cxnId="{58593732-1179-D442-8C7E-94412E34A7E4}">
      <dgm:prSet/>
      <dgm:spPr/>
      <dgm:t>
        <a:bodyPr/>
        <a:lstStyle/>
        <a:p>
          <a:endParaRPr lang="en-US"/>
        </a:p>
      </dgm:t>
    </dgm:pt>
    <dgm:pt modelId="{01F49A83-272B-ED43-8873-E5B68234C505}" type="sibTrans" cxnId="{58593732-1179-D442-8C7E-94412E34A7E4}">
      <dgm:prSet/>
      <dgm:spPr/>
      <dgm:t>
        <a:bodyPr/>
        <a:lstStyle/>
        <a:p>
          <a:endParaRPr lang="en-US"/>
        </a:p>
      </dgm:t>
    </dgm:pt>
    <dgm:pt modelId="{3B263659-6ED8-514E-8D55-B06DC2BD2D77}">
      <dgm:prSet/>
      <dgm:spPr/>
      <dgm:t>
        <a:bodyPr/>
        <a:lstStyle/>
        <a:p>
          <a:r>
            <a:rPr lang="en-US" b="0" u="sng" dirty="0" smtClean="0">
              <a:solidFill>
                <a:srgbClr val="800000"/>
              </a:solidFill>
            </a:rPr>
            <a:t>Stage 3 </a:t>
          </a:r>
          <a:r>
            <a:rPr lang="en-US" dirty="0" smtClean="0"/>
            <a:t>– Determine whether programs that were successful at Stage 2 (i.e. small scale) can be enacted with integrity in different settings and by different professional development providers (i.e. 300-1000 teachers)</a:t>
          </a:r>
          <a:endParaRPr lang="en-US" dirty="0"/>
        </a:p>
      </dgm:t>
    </dgm:pt>
    <dgm:pt modelId="{10461E16-1074-4343-89C9-48C173DD22FA}" type="parTrans" cxnId="{79891974-46D0-FC40-8F89-E54372EF02B5}">
      <dgm:prSet/>
      <dgm:spPr/>
      <dgm:t>
        <a:bodyPr/>
        <a:lstStyle/>
        <a:p>
          <a:endParaRPr lang="en-US"/>
        </a:p>
      </dgm:t>
    </dgm:pt>
    <dgm:pt modelId="{60DB92E9-D3C1-3845-9E11-8F66D3DFCAC1}" type="sibTrans" cxnId="{79891974-46D0-FC40-8F89-E54372EF02B5}">
      <dgm:prSet/>
      <dgm:spPr/>
      <dgm:t>
        <a:bodyPr/>
        <a:lstStyle/>
        <a:p>
          <a:endParaRPr lang="en-US"/>
        </a:p>
      </dgm:t>
    </dgm:pt>
    <dgm:pt modelId="{A0E11159-5BF3-6343-BA32-04319AA43542}">
      <dgm:prSet/>
      <dgm:spPr/>
      <dgm:t>
        <a:bodyPr/>
        <a:lstStyle/>
        <a:p>
          <a:r>
            <a:rPr lang="en-US" u="sng" dirty="0" smtClean="0">
              <a:solidFill>
                <a:srgbClr val="800000"/>
              </a:solidFill>
            </a:rPr>
            <a:t>Stage 4 </a:t>
          </a:r>
          <a:r>
            <a:rPr lang="en-US" dirty="0" smtClean="0"/>
            <a:t>– If programs can have been shown to be effective at raising teachers’ mathematics content knowledge at scale (i.e. Stage 3). Roll out to an entire districts/provinces. Evaluate province-wide interventions.</a:t>
          </a:r>
          <a:endParaRPr lang="en-US" dirty="0"/>
        </a:p>
      </dgm:t>
    </dgm:pt>
    <dgm:pt modelId="{F9914EA0-509E-6342-86B9-BD076090A3D6}" type="parTrans" cxnId="{09821FDB-392F-B647-9A02-689E8D807168}">
      <dgm:prSet/>
      <dgm:spPr/>
      <dgm:t>
        <a:bodyPr/>
        <a:lstStyle/>
        <a:p>
          <a:endParaRPr lang="en-US"/>
        </a:p>
      </dgm:t>
    </dgm:pt>
    <dgm:pt modelId="{5FA035FB-653F-BE45-8F7D-5D08B86E9C45}" type="sibTrans" cxnId="{09821FDB-392F-B647-9A02-689E8D807168}">
      <dgm:prSet/>
      <dgm:spPr/>
      <dgm:t>
        <a:bodyPr/>
        <a:lstStyle/>
        <a:p>
          <a:endParaRPr lang="en-US"/>
        </a:p>
      </dgm:t>
    </dgm:pt>
    <dgm:pt modelId="{39B3FAD8-6394-1644-8BD7-9A4F26C5E010}" type="pres">
      <dgm:prSet presAssocID="{03185D57-54BD-D544-911D-E39CDD317DB5}" presName="CompostProcess" presStyleCnt="0">
        <dgm:presLayoutVars>
          <dgm:dir/>
          <dgm:resizeHandles val="exact"/>
        </dgm:presLayoutVars>
      </dgm:prSet>
      <dgm:spPr/>
      <dgm:t>
        <a:bodyPr/>
        <a:lstStyle/>
        <a:p>
          <a:endParaRPr lang="en-US"/>
        </a:p>
      </dgm:t>
    </dgm:pt>
    <dgm:pt modelId="{86F29305-7D0A-0C4D-8A81-641D1EA4C358}" type="pres">
      <dgm:prSet presAssocID="{03185D57-54BD-D544-911D-E39CDD317DB5}" presName="arrow" presStyleLbl="bgShp" presStyleIdx="0" presStyleCnt="1"/>
      <dgm:spPr/>
    </dgm:pt>
    <dgm:pt modelId="{4850C7A8-61D8-8144-816E-D661B5C5D86A}" type="pres">
      <dgm:prSet presAssocID="{03185D57-54BD-D544-911D-E39CDD317DB5}" presName="linearProcess" presStyleCnt="0"/>
      <dgm:spPr/>
    </dgm:pt>
    <dgm:pt modelId="{3F3C5147-26E8-854F-8FF3-BB79A597E059}" type="pres">
      <dgm:prSet presAssocID="{6C083EEF-61FF-5847-A825-075449A3A9D0}" presName="textNode" presStyleLbl="node1" presStyleIdx="0" presStyleCnt="4">
        <dgm:presLayoutVars>
          <dgm:bulletEnabled val="1"/>
        </dgm:presLayoutVars>
      </dgm:prSet>
      <dgm:spPr/>
      <dgm:t>
        <a:bodyPr/>
        <a:lstStyle/>
        <a:p>
          <a:endParaRPr lang="en-US"/>
        </a:p>
      </dgm:t>
    </dgm:pt>
    <dgm:pt modelId="{DACF50C4-D2BD-9544-9612-4D9E438C5D56}" type="pres">
      <dgm:prSet presAssocID="{695C8F00-DC6C-654D-AC5A-46F83194CC78}" presName="sibTrans" presStyleCnt="0"/>
      <dgm:spPr/>
    </dgm:pt>
    <dgm:pt modelId="{9CD64782-15D6-DC41-901C-DD10F997D34E}" type="pres">
      <dgm:prSet presAssocID="{5F32BE1B-333C-1E4C-AB64-9BFF3E2A9E87}" presName="textNode" presStyleLbl="node1" presStyleIdx="1" presStyleCnt="4">
        <dgm:presLayoutVars>
          <dgm:bulletEnabled val="1"/>
        </dgm:presLayoutVars>
      </dgm:prSet>
      <dgm:spPr/>
      <dgm:t>
        <a:bodyPr/>
        <a:lstStyle/>
        <a:p>
          <a:endParaRPr lang="en-US"/>
        </a:p>
      </dgm:t>
    </dgm:pt>
    <dgm:pt modelId="{BC26466E-315E-F14D-9AEE-17DF7C428E54}" type="pres">
      <dgm:prSet presAssocID="{01F49A83-272B-ED43-8873-E5B68234C505}" presName="sibTrans" presStyleCnt="0"/>
      <dgm:spPr/>
    </dgm:pt>
    <dgm:pt modelId="{4B637DDF-CA1F-6448-85FA-B1EA9C16407E}" type="pres">
      <dgm:prSet presAssocID="{3B263659-6ED8-514E-8D55-B06DC2BD2D77}" presName="textNode" presStyleLbl="node1" presStyleIdx="2" presStyleCnt="4">
        <dgm:presLayoutVars>
          <dgm:bulletEnabled val="1"/>
        </dgm:presLayoutVars>
      </dgm:prSet>
      <dgm:spPr/>
      <dgm:t>
        <a:bodyPr/>
        <a:lstStyle/>
        <a:p>
          <a:endParaRPr lang="en-US"/>
        </a:p>
      </dgm:t>
    </dgm:pt>
    <dgm:pt modelId="{8292AC18-D857-D540-ABAA-50D2DB4BF0DF}" type="pres">
      <dgm:prSet presAssocID="{60DB92E9-D3C1-3845-9E11-8F66D3DFCAC1}" presName="sibTrans" presStyleCnt="0"/>
      <dgm:spPr/>
    </dgm:pt>
    <dgm:pt modelId="{54BD2504-34FB-AF4B-8B12-7B5FBCF912D1}" type="pres">
      <dgm:prSet presAssocID="{A0E11159-5BF3-6343-BA32-04319AA43542}" presName="textNode" presStyleLbl="node1" presStyleIdx="3" presStyleCnt="4">
        <dgm:presLayoutVars>
          <dgm:bulletEnabled val="1"/>
        </dgm:presLayoutVars>
      </dgm:prSet>
      <dgm:spPr/>
      <dgm:t>
        <a:bodyPr/>
        <a:lstStyle/>
        <a:p>
          <a:endParaRPr lang="en-US"/>
        </a:p>
      </dgm:t>
    </dgm:pt>
  </dgm:ptLst>
  <dgm:cxnLst>
    <dgm:cxn modelId="{09821FDB-392F-B647-9A02-689E8D807168}" srcId="{03185D57-54BD-D544-911D-E39CDD317DB5}" destId="{A0E11159-5BF3-6343-BA32-04319AA43542}" srcOrd="3" destOrd="0" parTransId="{F9914EA0-509E-6342-86B9-BD076090A3D6}" sibTransId="{5FA035FB-653F-BE45-8F7D-5D08B86E9C45}"/>
    <dgm:cxn modelId="{A01B1D15-6AF2-0C4F-9D82-CF4ADBB21F12}" type="presOf" srcId="{03185D57-54BD-D544-911D-E39CDD317DB5}" destId="{39B3FAD8-6394-1644-8BD7-9A4F26C5E010}" srcOrd="0" destOrd="0" presId="urn:microsoft.com/office/officeart/2005/8/layout/hProcess9"/>
    <dgm:cxn modelId="{C5D68D58-B715-A346-AF0A-4A8B33A755AC}" type="presOf" srcId="{5F32BE1B-333C-1E4C-AB64-9BFF3E2A9E87}" destId="{9CD64782-15D6-DC41-901C-DD10F997D34E}" srcOrd="0" destOrd="0" presId="urn:microsoft.com/office/officeart/2005/8/layout/hProcess9"/>
    <dgm:cxn modelId="{58593732-1179-D442-8C7E-94412E34A7E4}" srcId="{03185D57-54BD-D544-911D-E39CDD317DB5}" destId="{5F32BE1B-333C-1E4C-AB64-9BFF3E2A9E87}" srcOrd="1" destOrd="0" parTransId="{C3D7DA0C-21D3-D842-B9B1-97D5E9F5DCCD}" sibTransId="{01F49A83-272B-ED43-8873-E5B68234C505}"/>
    <dgm:cxn modelId="{4A392945-EF2E-354A-BF27-3B9129AE2933}" type="presOf" srcId="{A0E11159-5BF3-6343-BA32-04319AA43542}" destId="{54BD2504-34FB-AF4B-8B12-7B5FBCF912D1}" srcOrd="0" destOrd="0" presId="urn:microsoft.com/office/officeart/2005/8/layout/hProcess9"/>
    <dgm:cxn modelId="{D51A2CF4-B875-8F48-9715-1364D4B5FB7B}" srcId="{03185D57-54BD-D544-911D-E39CDD317DB5}" destId="{6C083EEF-61FF-5847-A825-075449A3A9D0}" srcOrd="0" destOrd="0" parTransId="{FF0AF1FF-EF2C-674A-AC8D-2176C85BBAF7}" sibTransId="{695C8F00-DC6C-654D-AC5A-46F83194CC78}"/>
    <dgm:cxn modelId="{32578705-EE61-CC47-8098-78D0011DA7C1}" type="presOf" srcId="{3B263659-6ED8-514E-8D55-B06DC2BD2D77}" destId="{4B637DDF-CA1F-6448-85FA-B1EA9C16407E}" srcOrd="0" destOrd="0" presId="urn:microsoft.com/office/officeart/2005/8/layout/hProcess9"/>
    <dgm:cxn modelId="{86368FB2-CCE5-EE4C-BB51-96BEA9436D5A}" type="presOf" srcId="{6C083EEF-61FF-5847-A825-075449A3A9D0}" destId="{3F3C5147-26E8-854F-8FF3-BB79A597E059}" srcOrd="0" destOrd="0" presId="urn:microsoft.com/office/officeart/2005/8/layout/hProcess9"/>
    <dgm:cxn modelId="{79891974-46D0-FC40-8F89-E54372EF02B5}" srcId="{03185D57-54BD-D544-911D-E39CDD317DB5}" destId="{3B263659-6ED8-514E-8D55-B06DC2BD2D77}" srcOrd="2" destOrd="0" parTransId="{10461E16-1074-4343-89C9-48C173DD22FA}" sibTransId="{60DB92E9-D3C1-3845-9E11-8F66D3DFCAC1}"/>
    <dgm:cxn modelId="{0A2D95E5-B427-1141-93A5-71DE7E6FEBF3}" type="presParOf" srcId="{39B3FAD8-6394-1644-8BD7-9A4F26C5E010}" destId="{86F29305-7D0A-0C4D-8A81-641D1EA4C358}" srcOrd="0" destOrd="0" presId="urn:microsoft.com/office/officeart/2005/8/layout/hProcess9"/>
    <dgm:cxn modelId="{AFDC3CB5-1052-D248-AD6F-2594598DA88B}" type="presParOf" srcId="{39B3FAD8-6394-1644-8BD7-9A4F26C5E010}" destId="{4850C7A8-61D8-8144-816E-D661B5C5D86A}" srcOrd="1" destOrd="0" presId="urn:microsoft.com/office/officeart/2005/8/layout/hProcess9"/>
    <dgm:cxn modelId="{53D0A777-DF9C-0349-8161-2DEEC1E21392}" type="presParOf" srcId="{4850C7A8-61D8-8144-816E-D661B5C5D86A}" destId="{3F3C5147-26E8-854F-8FF3-BB79A597E059}" srcOrd="0" destOrd="0" presId="urn:microsoft.com/office/officeart/2005/8/layout/hProcess9"/>
    <dgm:cxn modelId="{17532276-F500-C445-BC63-2350A00B855B}" type="presParOf" srcId="{4850C7A8-61D8-8144-816E-D661B5C5D86A}" destId="{DACF50C4-D2BD-9544-9612-4D9E438C5D56}" srcOrd="1" destOrd="0" presId="urn:microsoft.com/office/officeart/2005/8/layout/hProcess9"/>
    <dgm:cxn modelId="{FC4758B4-76D9-1B41-B6E0-2DCCE253C040}" type="presParOf" srcId="{4850C7A8-61D8-8144-816E-D661B5C5D86A}" destId="{9CD64782-15D6-DC41-901C-DD10F997D34E}" srcOrd="2" destOrd="0" presId="urn:microsoft.com/office/officeart/2005/8/layout/hProcess9"/>
    <dgm:cxn modelId="{53B0050C-75E8-4948-B5EF-2D97966FF835}" type="presParOf" srcId="{4850C7A8-61D8-8144-816E-D661B5C5D86A}" destId="{BC26466E-315E-F14D-9AEE-17DF7C428E54}" srcOrd="3" destOrd="0" presId="urn:microsoft.com/office/officeart/2005/8/layout/hProcess9"/>
    <dgm:cxn modelId="{BFA55834-B851-6E4F-9E84-797657593680}" type="presParOf" srcId="{4850C7A8-61D8-8144-816E-D661B5C5D86A}" destId="{4B637DDF-CA1F-6448-85FA-B1EA9C16407E}" srcOrd="4" destOrd="0" presId="urn:microsoft.com/office/officeart/2005/8/layout/hProcess9"/>
    <dgm:cxn modelId="{7D927251-9857-5244-BBE0-104AE6906E19}" type="presParOf" srcId="{4850C7A8-61D8-8144-816E-D661B5C5D86A}" destId="{8292AC18-D857-D540-ABAA-50D2DB4BF0DF}" srcOrd="5" destOrd="0" presId="urn:microsoft.com/office/officeart/2005/8/layout/hProcess9"/>
    <dgm:cxn modelId="{6AB30D6F-3235-164B-8A52-E6B2CBC15271}" type="presParOf" srcId="{4850C7A8-61D8-8144-816E-D661B5C5D86A}" destId="{54BD2504-34FB-AF4B-8B12-7B5FBCF912D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85D57-54BD-D544-911D-E39CDD317DB5}"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6C083EEF-61FF-5847-A825-075449A3A9D0}">
      <dgm:prSet/>
      <dgm:spPr>
        <a:solidFill>
          <a:srgbClr val="800000"/>
        </a:solidFill>
      </dgm:spPr>
      <dgm:t>
        <a:bodyPr/>
        <a:lstStyle/>
        <a:p>
          <a:pPr rtl="0"/>
          <a:r>
            <a:rPr lang="en-US" b="1" u="sng" dirty="0" smtClean="0">
              <a:solidFill>
                <a:schemeClr val="bg1"/>
              </a:solidFill>
            </a:rPr>
            <a:t>Stage 1 </a:t>
          </a:r>
          <a:r>
            <a:rPr lang="en-US" dirty="0" smtClean="0"/>
            <a:t>- Develop well-specified professional development programs which aim to improve mathematics teacher content knowledge (CK) &amp; pedagogical content knowledge (PCK)</a:t>
          </a:r>
          <a:endParaRPr lang="en-US" dirty="0"/>
        </a:p>
      </dgm:t>
    </dgm:pt>
    <dgm:pt modelId="{FF0AF1FF-EF2C-674A-AC8D-2176C85BBAF7}" type="parTrans" cxnId="{D51A2CF4-B875-8F48-9715-1364D4B5FB7B}">
      <dgm:prSet/>
      <dgm:spPr/>
      <dgm:t>
        <a:bodyPr/>
        <a:lstStyle/>
        <a:p>
          <a:endParaRPr lang="en-US"/>
        </a:p>
      </dgm:t>
    </dgm:pt>
    <dgm:pt modelId="{695C8F00-DC6C-654D-AC5A-46F83194CC78}" type="sibTrans" cxnId="{D51A2CF4-B875-8F48-9715-1364D4B5FB7B}">
      <dgm:prSet/>
      <dgm:spPr/>
      <dgm:t>
        <a:bodyPr/>
        <a:lstStyle/>
        <a:p>
          <a:endParaRPr lang="en-US"/>
        </a:p>
      </dgm:t>
    </dgm:pt>
    <dgm:pt modelId="{5F32BE1B-333C-1E4C-AB64-9BFF3E2A9E87}">
      <dgm:prSet/>
      <dgm:spPr/>
      <dgm:t>
        <a:bodyPr/>
        <a:lstStyle/>
        <a:p>
          <a:r>
            <a:rPr lang="en-US" b="0" u="sng" dirty="0" smtClean="0">
              <a:solidFill>
                <a:srgbClr val="800000"/>
              </a:solidFill>
            </a:rPr>
            <a:t>Stage 2 </a:t>
          </a:r>
          <a:r>
            <a:rPr lang="en-US" dirty="0" smtClean="0"/>
            <a:t>– Evaluate the best candidates from Stage 1 in a small-scale setting (i.e. 50-150 teachers). </a:t>
          </a:r>
        </a:p>
        <a:p>
          <a:r>
            <a:rPr lang="en-US" dirty="0" smtClean="0"/>
            <a:t>(If programs are successful proceed to stage 3)</a:t>
          </a:r>
          <a:endParaRPr lang="en-US" dirty="0"/>
        </a:p>
      </dgm:t>
    </dgm:pt>
    <dgm:pt modelId="{C3D7DA0C-21D3-D842-B9B1-97D5E9F5DCCD}" type="parTrans" cxnId="{58593732-1179-D442-8C7E-94412E34A7E4}">
      <dgm:prSet/>
      <dgm:spPr/>
      <dgm:t>
        <a:bodyPr/>
        <a:lstStyle/>
        <a:p>
          <a:endParaRPr lang="en-US"/>
        </a:p>
      </dgm:t>
    </dgm:pt>
    <dgm:pt modelId="{01F49A83-272B-ED43-8873-E5B68234C505}" type="sibTrans" cxnId="{58593732-1179-D442-8C7E-94412E34A7E4}">
      <dgm:prSet/>
      <dgm:spPr/>
      <dgm:t>
        <a:bodyPr/>
        <a:lstStyle/>
        <a:p>
          <a:endParaRPr lang="en-US"/>
        </a:p>
      </dgm:t>
    </dgm:pt>
    <dgm:pt modelId="{3B263659-6ED8-514E-8D55-B06DC2BD2D77}">
      <dgm:prSet/>
      <dgm:spPr/>
      <dgm:t>
        <a:bodyPr/>
        <a:lstStyle/>
        <a:p>
          <a:r>
            <a:rPr lang="en-US" b="0" u="sng" dirty="0" smtClean="0">
              <a:solidFill>
                <a:srgbClr val="800000"/>
              </a:solidFill>
            </a:rPr>
            <a:t>Stage 3 </a:t>
          </a:r>
          <a:r>
            <a:rPr lang="en-US" dirty="0" smtClean="0"/>
            <a:t>– Determine whether programs that were successful at Stage 2 (i.e. small scale) can be enacted with integrity in different settings and by different professional development providers (i.e. 300-1000 teachers)</a:t>
          </a:r>
          <a:endParaRPr lang="en-US" dirty="0"/>
        </a:p>
      </dgm:t>
    </dgm:pt>
    <dgm:pt modelId="{10461E16-1074-4343-89C9-48C173DD22FA}" type="parTrans" cxnId="{79891974-46D0-FC40-8F89-E54372EF02B5}">
      <dgm:prSet/>
      <dgm:spPr/>
      <dgm:t>
        <a:bodyPr/>
        <a:lstStyle/>
        <a:p>
          <a:endParaRPr lang="en-US"/>
        </a:p>
      </dgm:t>
    </dgm:pt>
    <dgm:pt modelId="{60DB92E9-D3C1-3845-9E11-8F66D3DFCAC1}" type="sibTrans" cxnId="{79891974-46D0-FC40-8F89-E54372EF02B5}">
      <dgm:prSet/>
      <dgm:spPr/>
      <dgm:t>
        <a:bodyPr/>
        <a:lstStyle/>
        <a:p>
          <a:endParaRPr lang="en-US"/>
        </a:p>
      </dgm:t>
    </dgm:pt>
    <dgm:pt modelId="{A0E11159-5BF3-6343-BA32-04319AA43542}">
      <dgm:prSet/>
      <dgm:spPr/>
      <dgm:t>
        <a:bodyPr/>
        <a:lstStyle/>
        <a:p>
          <a:r>
            <a:rPr lang="en-US" u="sng" dirty="0" smtClean="0">
              <a:solidFill>
                <a:srgbClr val="800000"/>
              </a:solidFill>
            </a:rPr>
            <a:t>Stage 4 </a:t>
          </a:r>
          <a:r>
            <a:rPr lang="en-US" dirty="0" smtClean="0"/>
            <a:t>– If programs can have been shown to be effective at raising teachers’ mathematics content knowledge at scale (i.e. Stage 3). Roll out to an entire districts/provinces. Evaluate province-wide interventions.</a:t>
          </a:r>
          <a:endParaRPr lang="en-US" dirty="0"/>
        </a:p>
      </dgm:t>
    </dgm:pt>
    <dgm:pt modelId="{F9914EA0-509E-6342-86B9-BD076090A3D6}" type="parTrans" cxnId="{09821FDB-392F-B647-9A02-689E8D807168}">
      <dgm:prSet/>
      <dgm:spPr/>
      <dgm:t>
        <a:bodyPr/>
        <a:lstStyle/>
        <a:p>
          <a:endParaRPr lang="en-US"/>
        </a:p>
      </dgm:t>
    </dgm:pt>
    <dgm:pt modelId="{5FA035FB-653F-BE45-8F7D-5D08B86E9C45}" type="sibTrans" cxnId="{09821FDB-392F-B647-9A02-689E8D807168}">
      <dgm:prSet/>
      <dgm:spPr/>
      <dgm:t>
        <a:bodyPr/>
        <a:lstStyle/>
        <a:p>
          <a:endParaRPr lang="en-US"/>
        </a:p>
      </dgm:t>
    </dgm:pt>
    <dgm:pt modelId="{39B3FAD8-6394-1644-8BD7-9A4F26C5E010}" type="pres">
      <dgm:prSet presAssocID="{03185D57-54BD-D544-911D-E39CDD317DB5}" presName="CompostProcess" presStyleCnt="0">
        <dgm:presLayoutVars>
          <dgm:dir/>
          <dgm:resizeHandles val="exact"/>
        </dgm:presLayoutVars>
      </dgm:prSet>
      <dgm:spPr/>
      <dgm:t>
        <a:bodyPr/>
        <a:lstStyle/>
        <a:p>
          <a:endParaRPr lang="en-US"/>
        </a:p>
      </dgm:t>
    </dgm:pt>
    <dgm:pt modelId="{86F29305-7D0A-0C4D-8A81-641D1EA4C358}" type="pres">
      <dgm:prSet presAssocID="{03185D57-54BD-D544-911D-E39CDD317DB5}" presName="arrow" presStyleLbl="bgShp" presStyleIdx="0" presStyleCnt="1"/>
      <dgm:spPr/>
    </dgm:pt>
    <dgm:pt modelId="{4850C7A8-61D8-8144-816E-D661B5C5D86A}" type="pres">
      <dgm:prSet presAssocID="{03185D57-54BD-D544-911D-E39CDD317DB5}" presName="linearProcess" presStyleCnt="0"/>
      <dgm:spPr/>
    </dgm:pt>
    <dgm:pt modelId="{3F3C5147-26E8-854F-8FF3-BB79A597E059}" type="pres">
      <dgm:prSet presAssocID="{6C083EEF-61FF-5847-A825-075449A3A9D0}" presName="textNode" presStyleLbl="node1" presStyleIdx="0" presStyleCnt="4">
        <dgm:presLayoutVars>
          <dgm:bulletEnabled val="1"/>
        </dgm:presLayoutVars>
      </dgm:prSet>
      <dgm:spPr/>
      <dgm:t>
        <a:bodyPr/>
        <a:lstStyle/>
        <a:p>
          <a:endParaRPr lang="en-US"/>
        </a:p>
      </dgm:t>
    </dgm:pt>
    <dgm:pt modelId="{DACF50C4-D2BD-9544-9612-4D9E438C5D56}" type="pres">
      <dgm:prSet presAssocID="{695C8F00-DC6C-654D-AC5A-46F83194CC78}" presName="sibTrans" presStyleCnt="0"/>
      <dgm:spPr/>
    </dgm:pt>
    <dgm:pt modelId="{9CD64782-15D6-DC41-901C-DD10F997D34E}" type="pres">
      <dgm:prSet presAssocID="{5F32BE1B-333C-1E4C-AB64-9BFF3E2A9E87}" presName="textNode" presStyleLbl="node1" presStyleIdx="1" presStyleCnt="4">
        <dgm:presLayoutVars>
          <dgm:bulletEnabled val="1"/>
        </dgm:presLayoutVars>
      </dgm:prSet>
      <dgm:spPr/>
      <dgm:t>
        <a:bodyPr/>
        <a:lstStyle/>
        <a:p>
          <a:endParaRPr lang="en-US"/>
        </a:p>
      </dgm:t>
    </dgm:pt>
    <dgm:pt modelId="{BC26466E-315E-F14D-9AEE-17DF7C428E54}" type="pres">
      <dgm:prSet presAssocID="{01F49A83-272B-ED43-8873-E5B68234C505}" presName="sibTrans" presStyleCnt="0"/>
      <dgm:spPr/>
    </dgm:pt>
    <dgm:pt modelId="{4B637DDF-CA1F-6448-85FA-B1EA9C16407E}" type="pres">
      <dgm:prSet presAssocID="{3B263659-6ED8-514E-8D55-B06DC2BD2D77}" presName="textNode" presStyleLbl="node1" presStyleIdx="2" presStyleCnt="4">
        <dgm:presLayoutVars>
          <dgm:bulletEnabled val="1"/>
        </dgm:presLayoutVars>
      </dgm:prSet>
      <dgm:spPr/>
      <dgm:t>
        <a:bodyPr/>
        <a:lstStyle/>
        <a:p>
          <a:endParaRPr lang="en-US"/>
        </a:p>
      </dgm:t>
    </dgm:pt>
    <dgm:pt modelId="{8292AC18-D857-D540-ABAA-50D2DB4BF0DF}" type="pres">
      <dgm:prSet presAssocID="{60DB92E9-D3C1-3845-9E11-8F66D3DFCAC1}" presName="sibTrans" presStyleCnt="0"/>
      <dgm:spPr/>
    </dgm:pt>
    <dgm:pt modelId="{54BD2504-34FB-AF4B-8B12-7B5FBCF912D1}" type="pres">
      <dgm:prSet presAssocID="{A0E11159-5BF3-6343-BA32-04319AA43542}" presName="textNode" presStyleLbl="node1" presStyleIdx="3" presStyleCnt="4">
        <dgm:presLayoutVars>
          <dgm:bulletEnabled val="1"/>
        </dgm:presLayoutVars>
      </dgm:prSet>
      <dgm:spPr/>
      <dgm:t>
        <a:bodyPr/>
        <a:lstStyle/>
        <a:p>
          <a:endParaRPr lang="en-US"/>
        </a:p>
      </dgm:t>
    </dgm:pt>
  </dgm:ptLst>
  <dgm:cxnLst>
    <dgm:cxn modelId="{09821FDB-392F-B647-9A02-689E8D807168}" srcId="{03185D57-54BD-D544-911D-E39CDD317DB5}" destId="{A0E11159-5BF3-6343-BA32-04319AA43542}" srcOrd="3" destOrd="0" parTransId="{F9914EA0-509E-6342-86B9-BD076090A3D6}" sibTransId="{5FA035FB-653F-BE45-8F7D-5D08B86E9C45}"/>
    <dgm:cxn modelId="{8FDE8C5D-ADD3-C140-A873-6DCB30C378E6}" type="presOf" srcId="{A0E11159-5BF3-6343-BA32-04319AA43542}" destId="{54BD2504-34FB-AF4B-8B12-7B5FBCF912D1}" srcOrd="0" destOrd="0" presId="urn:microsoft.com/office/officeart/2005/8/layout/hProcess9"/>
    <dgm:cxn modelId="{F2994364-B42E-5B4F-899B-C31463ACFBA4}" type="presOf" srcId="{6C083EEF-61FF-5847-A825-075449A3A9D0}" destId="{3F3C5147-26E8-854F-8FF3-BB79A597E059}" srcOrd="0" destOrd="0" presId="urn:microsoft.com/office/officeart/2005/8/layout/hProcess9"/>
    <dgm:cxn modelId="{7970E77B-97F4-5745-B07E-8C0E1B7C8F6E}" type="presOf" srcId="{3B263659-6ED8-514E-8D55-B06DC2BD2D77}" destId="{4B637DDF-CA1F-6448-85FA-B1EA9C16407E}" srcOrd="0" destOrd="0" presId="urn:microsoft.com/office/officeart/2005/8/layout/hProcess9"/>
    <dgm:cxn modelId="{58593732-1179-D442-8C7E-94412E34A7E4}" srcId="{03185D57-54BD-D544-911D-E39CDD317DB5}" destId="{5F32BE1B-333C-1E4C-AB64-9BFF3E2A9E87}" srcOrd="1" destOrd="0" parTransId="{C3D7DA0C-21D3-D842-B9B1-97D5E9F5DCCD}" sibTransId="{01F49A83-272B-ED43-8873-E5B68234C505}"/>
    <dgm:cxn modelId="{D51A2CF4-B875-8F48-9715-1364D4B5FB7B}" srcId="{03185D57-54BD-D544-911D-E39CDD317DB5}" destId="{6C083EEF-61FF-5847-A825-075449A3A9D0}" srcOrd="0" destOrd="0" parTransId="{FF0AF1FF-EF2C-674A-AC8D-2176C85BBAF7}" sibTransId="{695C8F00-DC6C-654D-AC5A-46F83194CC78}"/>
    <dgm:cxn modelId="{3041CD8E-FB67-8349-980B-73634E9C7C6F}" type="presOf" srcId="{5F32BE1B-333C-1E4C-AB64-9BFF3E2A9E87}" destId="{9CD64782-15D6-DC41-901C-DD10F997D34E}" srcOrd="0" destOrd="0" presId="urn:microsoft.com/office/officeart/2005/8/layout/hProcess9"/>
    <dgm:cxn modelId="{79891974-46D0-FC40-8F89-E54372EF02B5}" srcId="{03185D57-54BD-D544-911D-E39CDD317DB5}" destId="{3B263659-6ED8-514E-8D55-B06DC2BD2D77}" srcOrd="2" destOrd="0" parTransId="{10461E16-1074-4343-89C9-48C173DD22FA}" sibTransId="{60DB92E9-D3C1-3845-9E11-8F66D3DFCAC1}"/>
    <dgm:cxn modelId="{67791994-01A8-E349-B45D-60BA7C6BB831}" type="presOf" srcId="{03185D57-54BD-D544-911D-E39CDD317DB5}" destId="{39B3FAD8-6394-1644-8BD7-9A4F26C5E010}" srcOrd="0" destOrd="0" presId="urn:microsoft.com/office/officeart/2005/8/layout/hProcess9"/>
    <dgm:cxn modelId="{48A7B944-62BF-0748-BD48-7B3647D6ECBE}" type="presParOf" srcId="{39B3FAD8-6394-1644-8BD7-9A4F26C5E010}" destId="{86F29305-7D0A-0C4D-8A81-641D1EA4C358}" srcOrd="0" destOrd="0" presId="urn:microsoft.com/office/officeart/2005/8/layout/hProcess9"/>
    <dgm:cxn modelId="{9EB6EB2E-0A15-B74A-9DA6-9CFB2D773D11}" type="presParOf" srcId="{39B3FAD8-6394-1644-8BD7-9A4F26C5E010}" destId="{4850C7A8-61D8-8144-816E-D661B5C5D86A}" srcOrd="1" destOrd="0" presId="urn:microsoft.com/office/officeart/2005/8/layout/hProcess9"/>
    <dgm:cxn modelId="{9BDECEBC-0682-454C-B10D-00028B944A2E}" type="presParOf" srcId="{4850C7A8-61D8-8144-816E-D661B5C5D86A}" destId="{3F3C5147-26E8-854F-8FF3-BB79A597E059}" srcOrd="0" destOrd="0" presId="urn:microsoft.com/office/officeart/2005/8/layout/hProcess9"/>
    <dgm:cxn modelId="{7BC18233-B770-8D48-AF0C-09331876C00C}" type="presParOf" srcId="{4850C7A8-61D8-8144-816E-D661B5C5D86A}" destId="{DACF50C4-D2BD-9544-9612-4D9E438C5D56}" srcOrd="1" destOrd="0" presId="urn:microsoft.com/office/officeart/2005/8/layout/hProcess9"/>
    <dgm:cxn modelId="{7BA8B577-82A8-B348-B829-D6C15A6084BD}" type="presParOf" srcId="{4850C7A8-61D8-8144-816E-D661B5C5D86A}" destId="{9CD64782-15D6-DC41-901C-DD10F997D34E}" srcOrd="2" destOrd="0" presId="urn:microsoft.com/office/officeart/2005/8/layout/hProcess9"/>
    <dgm:cxn modelId="{1B0AB19F-2C02-5743-B850-64247A3C1DC9}" type="presParOf" srcId="{4850C7A8-61D8-8144-816E-D661B5C5D86A}" destId="{BC26466E-315E-F14D-9AEE-17DF7C428E54}" srcOrd="3" destOrd="0" presId="urn:microsoft.com/office/officeart/2005/8/layout/hProcess9"/>
    <dgm:cxn modelId="{7FBB3B09-1731-C443-8CB6-3BA9C8C4C878}" type="presParOf" srcId="{4850C7A8-61D8-8144-816E-D661B5C5D86A}" destId="{4B637DDF-CA1F-6448-85FA-B1EA9C16407E}" srcOrd="4" destOrd="0" presId="urn:microsoft.com/office/officeart/2005/8/layout/hProcess9"/>
    <dgm:cxn modelId="{D2F6720D-1A28-8645-8928-18348082EE40}" type="presParOf" srcId="{4850C7A8-61D8-8144-816E-D661B5C5D86A}" destId="{8292AC18-D857-D540-ABAA-50D2DB4BF0DF}" srcOrd="5" destOrd="0" presId="urn:microsoft.com/office/officeart/2005/8/layout/hProcess9"/>
    <dgm:cxn modelId="{FEC61E3A-4487-B646-80B2-42C0F75491D8}" type="presParOf" srcId="{4850C7A8-61D8-8144-816E-D661B5C5D86A}" destId="{54BD2504-34FB-AF4B-8B12-7B5FBCF912D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F29305-7D0A-0C4D-8A81-641D1EA4C358}">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3C5147-26E8-854F-8FF3-BB79A597E059}">
      <dsp:nvSpPr>
        <dsp:cNvPr id="0" name=""/>
        <dsp:cNvSpPr/>
      </dsp:nvSpPr>
      <dsp:spPr>
        <a:xfrm>
          <a:off x="4118"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u="sng" kern="1200" dirty="0" smtClean="0">
              <a:solidFill>
                <a:srgbClr val="800000"/>
              </a:solidFill>
            </a:rPr>
            <a:t>Stage 1 </a:t>
          </a:r>
          <a:r>
            <a:rPr lang="en-US" sz="1200" kern="1200" dirty="0" smtClean="0"/>
            <a:t>- Develop well-specified professional development programs which aim to improve mathematics teacher content knowledge (CK) &amp; pedagogical content knowledge (PCK)</a:t>
          </a:r>
          <a:endParaRPr lang="en-US" sz="1200" kern="1200" dirty="0"/>
        </a:p>
      </dsp:txBody>
      <dsp:txXfrm>
        <a:off x="4118" y="1357788"/>
        <a:ext cx="1981051" cy="1810385"/>
      </dsp:txXfrm>
    </dsp:sp>
    <dsp:sp modelId="{9CD64782-15D6-DC41-901C-DD10F997D34E}">
      <dsp:nvSpPr>
        <dsp:cNvPr id="0" name=""/>
        <dsp:cNvSpPr/>
      </dsp:nvSpPr>
      <dsp:spPr>
        <a:xfrm>
          <a:off x="2084222"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u="sng" kern="1200" dirty="0" smtClean="0">
              <a:solidFill>
                <a:srgbClr val="800000"/>
              </a:solidFill>
            </a:rPr>
            <a:t>Stage 2 </a:t>
          </a:r>
          <a:r>
            <a:rPr lang="en-US" sz="1200" kern="1200" dirty="0" smtClean="0"/>
            <a:t>– Evaluate the best candidates from Stage 1 in a small-scale setting (i.e. 50-150 teachers). </a:t>
          </a:r>
        </a:p>
        <a:p>
          <a:pPr lvl="0" algn="ctr" defTabSz="533400">
            <a:lnSpc>
              <a:spcPct val="90000"/>
            </a:lnSpc>
            <a:spcBef>
              <a:spcPct val="0"/>
            </a:spcBef>
            <a:spcAft>
              <a:spcPct val="35000"/>
            </a:spcAft>
          </a:pPr>
          <a:r>
            <a:rPr lang="en-US" sz="1200" kern="1200" dirty="0" smtClean="0"/>
            <a:t>(If programs are successful proceed to stage 3)</a:t>
          </a:r>
          <a:endParaRPr lang="en-US" sz="1200" kern="1200" dirty="0"/>
        </a:p>
      </dsp:txBody>
      <dsp:txXfrm>
        <a:off x="2084222" y="1357788"/>
        <a:ext cx="1981051" cy="1810385"/>
      </dsp:txXfrm>
    </dsp:sp>
    <dsp:sp modelId="{4B637DDF-CA1F-6448-85FA-B1EA9C16407E}">
      <dsp:nvSpPr>
        <dsp:cNvPr id="0" name=""/>
        <dsp:cNvSpPr/>
      </dsp:nvSpPr>
      <dsp:spPr>
        <a:xfrm>
          <a:off x="4164326"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u="sng" kern="1200" dirty="0" smtClean="0">
              <a:solidFill>
                <a:srgbClr val="800000"/>
              </a:solidFill>
            </a:rPr>
            <a:t>Stage 3 </a:t>
          </a:r>
          <a:r>
            <a:rPr lang="en-US" sz="1200" kern="1200" dirty="0" smtClean="0"/>
            <a:t>– Determine whether programs that were successful at Stage 2 (i.e. small scale) can be enacted with integrity in different settings and by different professional development providers (i.e. 300-1000 teachers)</a:t>
          </a:r>
          <a:endParaRPr lang="en-US" sz="1200" kern="1200" dirty="0"/>
        </a:p>
      </dsp:txBody>
      <dsp:txXfrm>
        <a:off x="4164326" y="1357788"/>
        <a:ext cx="1981051" cy="1810385"/>
      </dsp:txXfrm>
    </dsp:sp>
    <dsp:sp modelId="{54BD2504-34FB-AF4B-8B12-7B5FBCF912D1}">
      <dsp:nvSpPr>
        <dsp:cNvPr id="0" name=""/>
        <dsp:cNvSpPr/>
      </dsp:nvSpPr>
      <dsp:spPr>
        <a:xfrm>
          <a:off x="6244430"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solidFill>
                <a:srgbClr val="800000"/>
              </a:solidFill>
            </a:rPr>
            <a:t>Stage 4 </a:t>
          </a:r>
          <a:r>
            <a:rPr lang="en-US" sz="1200" kern="1200" dirty="0" smtClean="0"/>
            <a:t>– If programs can have been shown to be effective at raising teachers’ mathematics content knowledge at scale (i.e. Stage 3). Roll out to an entire districts/provinces. Evaluate province-wide interventions.</a:t>
          </a:r>
          <a:endParaRPr lang="en-US" sz="1200" kern="1200" dirty="0"/>
        </a:p>
      </dsp:txBody>
      <dsp:txXfrm>
        <a:off x="6244430" y="1357788"/>
        <a:ext cx="1981051"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F29305-7D0A-0C4D-8A81-641D1EA4C358}">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3C5147-26E8-854F-8FF3-BB79A597E059}">
      <dsp:nvSpPr>
        <dsp:cNvPr id="0" name=""/>
        <dsp:cNvSpPr/>
      </dsp:nvSpPr>
      <dsp:spPr>
        <a:xfrm>
          <a:off x="4118" y="1357788"/>
          <a:ext cx="1981051" cy="1810385"/>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u="sng" kern="1200" dirty="0" smtClean="0">
              <a:solidFill>
                <a:schemeClr val="bg1"/>
              </a:solidFill>
            </a:rPr>
            <a:t>Stage 1 </a:t>
          </a:r>
          <a:r>
            <a:rPr lang="en-US" sz="1200" kern="1200" dirty="0" smtClean="0"/>
            <a:t>- Develop well-specified professional development programs which aim to improve mathematics teacher content knowledge (CK) &amp; pedagogical content knowledge (PCK)</a:t>
          </a:r>
          <a:endParaRPr lang="en-US" sz="1200" kern="1200" dirty="0"/>
        </a:p>
      </dsp:txBody>
      <dsp:txXfrm>
        <a:off x="4118" y="1357788"/>
        <a:ext cx="1981051" cy="1810385"/>
      </dsp:txXfrm>
    </dsp:sp>
    <dsp:sp modelId="{9CD64782-15D6-DC41-901C-DD10F997D34E}">
      <dsp:nvSpPr>
        <dsp:cNvPr id="0" name=""/>
        <dsp:cNvSpPr/>
      </dsp:nvSpPr>
      <dsp:spPr>
        <a:xfrm>
          <a:off x="2084222"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u="sng" kern="1200" dirty="0" smtClean="0">
              <a:solidFill>
                <a:srgbClr val="800000"/>
              </a:solidFill>
            </a:rPr>
            <a:t>Stage 2 </a:t>
          </a:r>
          <a:r>
            <a:rPr lang="en-US" sz="1200" kern="1200" dirty="0" smtClean="0"/>
            <a:t>– Evaluate the best candidates from Stage 1 in a small-scale setting (i.e. 50-150 teachers). </a:t>
          </a:r>
        </a:p>
        <a:p>
          <a:pPr lvl="0" algn="ctr" defTabSz="533400">
            <a:lnSpc>
              <a:spcPct val="90000"/>
            </a:lnSpc>
            <a:spcBef>
              <a:spcPct val="0"/>
            </a:spcBef>
            <a:spcAft>
              <a:spcPct val="35000"/>
            </a:spcAft>
          </a:pPr>
          <a:r>
            <a:rPr lang="en-US" sz="1200" kern="1200" dirty="0" smtClean="0"/>
            <a:t>(If programs are successful proceed to stage 3)</a:t>
          </a:r>
          <a:endParaRPr lang="en-US" sz="1200" kern="1200" dirty="0"/>
        </a:p>
      </dsp:txBody>
      <dsp:txXfrm>
        <a:off x="2084222" y="1357788"/>
        <a:ext cx="1981051" cy="1810385"/>
      </dsp:txXfrm>
    </dsp:sp>
    <dsp:sp modelId="{4B637DDF-CA1F-6448-85FA-B1EA9C16407E}">
      <dsp:nvSpPr>
        <dsp:cNvPr id="0" name=""/>
        <dsp:cNvSpPr/>
      </dsp:nvSpPr>
      <dsp:spPr>
        <a:xfrm>
          <a:off x="4164326"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u="sng" kern="1200" dirty="0" smtClean="0">
              <a:solidFill>
                <a:srgbClr val="800000"/>
              </a:solidFill>
            </a:rPr>
            <a:t>Stage 3 </a:t>
          </a:r>
          <a:r>
            <a:rPr lang="en-US" sz="1200" kern="1200" dirty="0" smtClean="0"/>
            <a:t>– Determine whether programs that were successful at Stage 2 (i.e. small scale) can be enacted with integrity in different settings and by different professional development providers (i.e. 300-1000 teachers)</a:t>
          </a:r>
          <a:endParaRPr lang="en-US" sz="1200" kern="1200" dirty="0"/>
        </a:p>
      </dsp:txBody>
      <dsp:txXfrm>
        <a:off x="4164326" y="1357788"/>
        <a:ext cx="1981051" cy="1810385"/>
      </dsp:txXfrm>
    </dsp:sp>
    <dsp:sp modelId="{54BD2504-34FB-AF4B-8B12-7B5FBCF912D1}">
      <dsp:nvSpPr>
        <dsp:cNvPr id="0" name=""/>
        <dsp:cNvSpPr/>
      </dsp:nvSpPr>
      <dsp:spPr>
        <a:xfrm>
          <a:off x="6244430" y="1357788"/>
          <a:ext cx="1981051"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solidFill>
                <a:srgbClr val="800000"/>
              </a:solidFill>
            </a:rPr>
            <a:t>Stage 4 </a:t>
          </a:r>
          <a:r>
            <a:rPr lang="en-US" sz="1200" kern="1200" dirty="0" smtClean="0"/>
            <a:t>– If programs can have been shown to be effective at raising teachers’ mathematics content knowledge at scale (i.e. Stage 3). Roll out to an entire districts/provinces. Evaluate province-wide interventions.</a:t>
          </a:r>
          <a:endParaRPr lang="en-US" sz="1200" kern="1200" dirty="0"/>
        </a:p>
      </dsp:txBody>
      <dsp:txXfrm>
        <a:off x="6244430" y="1357788"/>
        <a:ext cx="1981051"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A9EE6-840C-4E36-8C26-9832475FBA16}" type="datetimeFigureOut">
              <a:rPr lang="en-ZA" smtClean="0"/>
              <a:pPr/>
              <a:t>2015/04/04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658F-0565-4476-B536-B073C2157F10}" type="slidenum">
              <a:rPr lang="en-ZA" smtClean="0"/>
              <a:pPr/>
              <a:t>‹#›</a:t>
            </a:fld>
            <a:endParaRPr lang="en-ZA"/>
          </a:p>
        </p:txBody>
      </p:sp>
    </p:spTree>
    <p:extLst>
      <p:ext uri="{BB962C8B-B14F-4D97-AF65-F5344CB8AC3E}">
        <p14:creationId xmlns:p14="http://schemas.microsoft.com/office/powerpoint/2010/main" xmlns="" val="120498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ooks.google.co.za/books/about/Primary_education_in_crisis.html?id=1n_zz4z3xJMC&amp;redir_esc=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mg.co.za/article/2011-04-08-sa-education-the-poorest-choice" TargetMode="External"/><Relationship Id="rId4" Type="http://schemas.openxmlformats.org/officeDocument/2006/relationships/hyperlink" Target="http://books.google.co.za/books/about/Getting_schools_working.html?id=cvUCEdFcMMoC&amp;redir_esc=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a:t>
            </a:fld>
            <a:endParaRPr lang="en-ZA"/>
          </a:p>
        </p:txBody>
      </p:sp>
    </p:spTree>
    <p:extLst>
      <p:ext uri="{BB962C8B-B14F-4D97-AF65-F5344CB8AC3E}">
        <p14:creationId xmlns:p14="http://schemas.microsoft.com/office/powerpoint/2010/main" xmlns="" val="405163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Taylor, N., &amp; </a:t>
            </a:r>
            <a:r>
              <a:rPr lang="en-ZA" sz="1200" kern="1200" dirty="0" err="1" smtClean="0">
                <a:solidFill>
                  <a:schemeClr val="tx1"/>
                </a:solidFill>
                <a:effectLst/>
                <a:latin typeface="+mn-lt"/>
                <a:ea typeface="+mn-ea"/>
                <a:cs typeface="+mn-cs"/>
              </a:rPr>
              <a:t>Reddi</a:t>
            </a:r>
            <a:r>
              <a:rPr lang="en-ZA" sz="1200" kern="1200" dirty="0" smtClean="0">
                <a:solidFill>
                  <a:schemeClr val="tx1"/>
                </a:solidFill>
                <a:effectLst/>
                <a:latin typeface="+mn-lt"/>
                <a:ea typeface="+mn-ea"/>
                <a:cs typeface="+mn-cs"/>
              </a:rPr>
              <a:t>, B. (2013). Writing and learning mathematics. In N. Taylor, S. Van der Berg, &amp; T. </a:t>
            </a:r>
            <a:r>
              <a:rPr lang="en-ZA" sz="1200" kern="1200" dirty="0" err="1" smtClean="0">
                <a:solidFill>
                  <a:schemeClr val="tx1"/>
                </a:solidFill>
                <a:effectLst/>
                <a:latin typeface="+mn-lt"/>
                <a:ea typeface="+mn-ea"/>
                <a:cs typeface="+mn-cs"/>
              </a:rPr>
              <a:t>Mabogoane</a:t>
            </a:r>
            <a:r>
              <a:rPr lang="en-ZA" sz="1200" kern="1200" dirty="0" smtClean="0">
                <a:solidFill>
                  <a:schemeClr val="tx1"/>
                </a:solidFill>
                <a:effectLst/>
                <a:latin typeface="+mn-lt"/>
                <a:ea typeface="+mn-ea"/>
                <a:cs typeface="+mn-cs"/>
              </a:rPr>
              <a:t>, </a:t>
            </a:r>
            <a:r>
              <a:rPr lang="en-ZA" sz="1200" i="1" kern="1200" dirty="0" smtClean="0">
                <a:solidFill>
                  <a:schemeClr val="tx1"/>
                </a:solidFill>
                <a:effectLst/>
                <a:latin typeface="+mn-lt"/>
                <a:ea typeface="+mn-ea"/>
                <a:cs typeface="+mn-cs"/>
              </a:rPr>
              <a:t>Creating Effective Schools.</a:t>
            </a:r>
            <a:r>
              <a:rPr lang="en-ZA" sz="1200" kern="1200" dirty="0" smtClean="0">
                <a:solidFill>
                  <a:schemeClr val="tx1"/>
                </a:solidFill>
                <a:effectLst/>
                <a:latin typeface="+mn-lt"/>
                <a:ea typeface="+mn-ea"/>
                <a:cs typeface="+mn-cs"/>
              </a:rPr>
              <a:t> Cape Town: Pearson.</a:t>
            </a:r>
          </a:p>
          <a:p>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20</a:t>
            </a:fld>
            <a:endParaRPr lang="en-ZA"/>
          </a:p>
        </p:txBody>
      </p:sp>
    </p:spTree>
    <p:extLst>
      <p:ext uri="{BB962C8B-B14F-4D97-AF65-F5344CB8AC3E}">
        <p14:creationId xmlns:p14="http://schemas.microsoft.com/office/powerpoint/2010/main" xmlns="" val="380247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21</a:t>
            </a:fld>
            <a:endParaRPr lang="en-ZA"/>
          </a:p>
        </p:txBody>
      </p:sp>
    </p:spTree>
    <p:extLst>
      <p:ext uri="{BB962C8B-B14F-4D97-AF65-F5344CB8AC3E}">
        <p14:creationId xmlns:p14="http://schemas.microsoft.com/office/powerpoint/2010/main" xmlns="" val="105882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22</a:t>
            </a:fld>
            <a:endParaRPr lang="en-ZA"/>
          </a:p>
        </p:txBody>
      </p:sp>
    </p:spTree>
    <p:extLst>
      <p:ext uri="{BB962C8B-B14F-4D97-AF65-F5344CB8AC3E}">
        <p14:creationId xmlns:p14="http://schemas.microsoft.com/office/powerpoint/2010/main" xmlns="" val="360684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23</a:t>
            </a:fld>
            <a:endParaRPr lang="en-ZA"/>
          </a:p>
        </p:txBody>
      </p:sp>
    </p:spTree>
    <p:extLst>
      <p:ext uri="{BB962C8B-B14F-4D97-AF65-F5344CB8AC3E}">
        <p14:creationId xmlns:p14="http://schemas.microsoft.com/office/powerpoint/2010/main" xmlns="" val="380465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204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126373-9A5E-463B-A2DA-84A7214F2A8B}"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South African teachers are on the lower end of the distribution of SSA</a:t>
            </a:r>
            <a:r>
              <a:rPr lang="en-ZA" baseline="0" dirty="0" smtClean="0"/>
              <a:t> maths teachers, but the average score hides the real truth (as it always does in SA) that some maths teachers in SA perform far below the mean which explains why the variance in maths-teachers maths score in South Africa is so high. The least knowledgeable SA teachers know marginally more than the average STUDENT in </a:t>
            </a:r>
            <a:r>
              <a:rPr lang="en-ZA" baseline="0" smtClean="0"/>
              <a:t>South African.</a:t>
            </a:r>
          </a:p>
          <a:p>
            <a:endParaRPr lang="en-ZA" baseline="0" smtClean="0"/>
          </a:p>
          <a:p>
            <a:r>
              <a:rPr lang="en-ZA" baseline="0" smtClean="0"/>
              <a:t>Also, see Makuwa 2010 (on SACMEQ website) for comparable figures for reading teacher content knowledge</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25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27</a:t>
            </a:fld>
            <a:endParaRPr lang="en-ZA"/>
          </a:p>
        </p:txBody>
      </p:sp>
    </p:spTree>
    <p:extLst>
      <p:ext uri="{BB962C8B-B14F-4D97-AF65-F5344CB8AC3E}">
        <p14:creationId xmlns:p14="http://schemas.microsoft.com/office/powerpoint/2010/main" xmlns="" val="380465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www.ekon.sun.ac.za</a:t>
            </a:r>
            <a:r>
              <a:rPr lang="en-US" dirty="0" smtClean="0"/>
              <a:t>/</a:t>
            </a:r>
            <a:r>
              <a:rPr lang="en-US" dirty="0" err="1" smtClean="0"/>
              <a:t>wpapers</a:t>
            </a:r>
            <a:r>
              <a:rPr lang="en-US" dirty="0" smtClean="0"/>
              <a:t>/2014/wp132014</a:t>
            </a:r>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28</a:t>
            </a:fld>
            <a:endParaRPr lang="en-ZA"/>
          </a:p>
        </p:txBody>
      </p:sp>
    </p:spTree>
    <p:extLst>
      <p:ext uri="{BB962C8B-B14F-4D97-AF65-F5344CB8AC3E}">
        <p14:creationId xmlns:p14="http://schemas.microsoft.com/office/powerpoint/2010/main" xmlns="" val="46889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34</a:t>
            </a:fld>
            <a:endParaRPr lang="en-ZA"/>
          </a:p>
        </p:txBody>
      </p:sp>
    </p:spTree>
    <p:extLst>
      <p:ext uri="{BB962C8B-B14F-4D97-AF65-F5344CB8AC3E}">
        <p14:creationId xmlns:p14="http://schemas.microsoft.com/office/powerpoint/2010/main" xmlns="" val="205230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lvl="0" algn="ctr"/>
            <a:r>
              <a:rPr lang="en-ZA" sz="3200" b="1" dirty="0" smtClean="0">
                <a:solidFill>
                  <a:srgbClr val="800000"/>
                </a:solidFill>
              </a:rPr>
              <a:t>Implement a nation-wide system of </a:t>
            </a:r>
            <a:r>
              <a:rPr lang="en-ZA" sz="3200" b="1" i="1" dirty="0" smtClean="0">
                <a:solidFill>
                  <a:srgbClr val="800000"/>
                </a:solidFill>
              </a:rPr>
              <a:t>minimum</a:t>
            </a:r>
            <a:r>
              <a:rPr lang="en-ZA" sz="3200" b="1" dirty="0" smtClean="0">
                <a:solidFill>
                  <a:srgbClr val="800000"/>
                </a:solidFill>
              </a:rPr>
              <a:t>-proficiency diagnostic teacher testing and capacitation for numeracy and literacy starting with the Foundation Phase.</a:t>
            </a:r>
          </a:p>
          <a:p>
            <a:pPr lvl="0" algn="ctr"/>
            <a:endParaRPr lang="en-US" sz="3200" dirty="0" smtClean="0">
              <a:solidFill>
                <a:srgbClr val="800000"/>
              </a:solidFill>
            </a:endParaRPr>
          </a:p>
          <a:p>
            <a:pPr marL="0" indent="0">
              <a:buNone/>
            </a:pPr>
            <a:r>
              <a:rPr lang="en-ZA" dirty="0" smtClean="0"/>
              <a:t>“The existing body of evidence suggests that a large proportion of South African teachers have below-basic content knowledge in the subjects that they teach – </a:t>
            </a:r>
            <a:r>
              <a:rPr lang="en-ZA" sz="2800" b="1" dirty="0" smtClean="0"/>
              <a:t>largely as a result of inadequate apartheid-era teacher training and the ineffectiveness of in-service teacher training initiative</a:t>
            </a:r>
            <a:r>
              <a:rPr lang="en-ZA" sz="2800" dirty="0" smtClean="0"/>
              <a:t>s</a:t>
            </a:r>
            <a:r>
              <a:rPr lang="en-ZA" dirty="0" smtClean="0"/>
              <a:t>. In light of this, and following the premise that teachers cannot teach what they do not know, it is a logical imperative that a system of identifying which teachers need what help is urgently required. Given the current state of teacher content knowledge in poor and rural schools</a:t>
            </a:r>
            <a:r>
              <a:rPr lang="en-ZA" sz="1800" b="1" dirty="0" smtClean="0"/>
              <a:t>, </a:t>
            </a:r>
            <a:r>
              <a:rPr lang="en-ZA" sz="2800" b="1" dirty="0" smtClean="0"/>
              <a:t>the Department cannot afford to be idealistic in its implementation of this system of teacher testing and training. Rather than ascribing to the aspirational planning approach that has become characteristic of South African policy - where one might set an impractically high benchmark for </a:t>
            </a:r>
            <a:r>
              <a:rPr lang="en-ZA" sz="2800" b="1" i="1" dirty="0" smtClean="0"/>
              <a:t>desirable</a:t>
            </a:r>
            <a:r>
              <a:rPr lang="en-ZA" sz="2800" b="1" dirty="0" smtClean="0"/>
              <a:t> teacher content knowledge - one should first aim to ensure that every teacher in the system has the </a:t>
            </a:r>
            <a:r>
              <a:rPr lang="en-ZA" sz="2800" b="1" i="1" dirty="0" smtClean="0"/>
              <a:t>basic</a:t>
            </a:r>
            <a:r>
              <a:rPr lang="en-ZA" sz="2800" b="1" dirty="0" smtClean="0"/>
              <a:t> content knowledge required to cover the curriculum that they currently teach. For example, rather than decreeing that every primary school mathematics teacher should be able to pass the matric mathematics exam, it would be far more realistic to take an incremental approach and set the minimum-proficiency benchmark at a 70% mark on the grade nine annual national assessment, combined with at least a 90% mark in the ANA of the grade which they are currently teaching. </a:t>
            </a:r>
            <a:r>
              <a:rPr lang="en-ZA" dirty="0" smtClean="0"/>
              <a:t>If a grade six mathematics teacher cannot achieve 70% on the grade nine ANA for mathematics, and achieve 90% for the grade six mathematics ANA, one can say that they do not currently possess the requisite content knowledge to teach grade six mathematics. As a matter of urgency, they should be required to undergo minimum-proficiency teacher training for the subjects which they teach and then re-assessed at the end of the training. Before trying to get every teacher to a desirable level, first ensure that all teachers have the basic content knowledge in the subjects that they teach. </a:t>
            </a:r>
            <a:endParaRPr lang="en-US" dirty="0" smtClean="0"/>
          </a:p>
          <a:p>
            <a:pPr marL="0" indent="0">
              <a:buNone/>
            </a:pPr>
            <a:r>
              <a:rPr lang="en-ZA" dirty="0" smtClean="0"/>
              <a:t>Given the logistics involved with implementing a testing and training operation of this scale, </a:t>
            </a:r>
            <a:r>
              <a:rPr lang="en-ZA" sz="2800" b="1" dirty="0" smtClean="0"/>
              <a:t>it is advisable to pilot the system with one district and then to roll out the system nationally in a progressive way.</a:t>
            </a:r>
            <a:r>
              <a:rPr lang="en-ZA" dirty="0" smtClean="0"/>
              <a:t> For example the Department could start with Foundation Phase (FP) mathematics teachers in a particular district and require all FP maths teachers to register and write the minimum proficiency test within six months. Teachers who do not meet the minimum-proficiency benchmark for the subjects that they teach should be given six months to complete the minimum-proficiency training which should be free of charge and accessible. Importantly, the training provided should be dignified, highly practical, structured and sequenced, with formative testing built into each module to assess whether or not the teacher has acquired the necessary knowledge and skills.</a:t>
            </a:r>
            <a:endParaRPr lang="en-US" dirty="0" smtClean="0"/>
          </a:p>
          <a:p>
            <a:pPr marL="0" indent="0">
              <a:buNone/>
            </a:pPr>
            <a:r>
              <a:rPr lang="en-ZA" dirty="0" smtClean="0"/>
              <a:t>In order to get teacher and union buy in, it will need to be made explicit that </a:t>
            </a:r>
            <a:r>
              <a:rPr lang="en-ZA" sz="2800" b="1" dirty="0" smtClean="0"/>
              <a:t>these tests are primarily for diagnostic rather than punitive purposes. </a:t>
            </a:r>
            <a:r>
              <a:rPr lang="en-ZA" dirty="0" smtClean="0"/>
              <a:t>Through a variety of mechanisms (such as contracts and confidentiality clauses) it is possible to reassure all parties involved that these tests are truly developmental in nature. The ultimate aim of such a system should not be to vilify and demean teachers and the teaching profession, but to increase the capacity and dignity of teachers. Elmore (2004b, p. 93) provides a useful description of the interplay between accountability and capacitation:</a:t>
            </a:r>
            <a:endParaRPr lang="en-US" dirty="0" smtClean="0"/>
          </a:p>
          <a:p>
            <a:pPr marL="0" indent="0">
              <a:buNone/>
            </a:pPr>
            <a:r>
              <a:rPr lang="en-ZA" dirty="0" smtClean="0"/>
              <a:t>“For every increment of performance I demand from you, I have an equal responsibility to provide you with the capacity to meet that expectation. Likewise, for every investment you make in my skill and knowledge, I have a reciprocal responsibility to demonstrate some new increment in performance.” </a:t>
            </a:r>
            <a:endParaRPr lang="en-US" dirty="0" smtClean="0"/>
          </a:p>
          <a:p>
            <a:endParaRPr lang="en-US" dirty="0" smtClean="0"/>
          </a:p>
          <a:p>
            <a:pPr algn="r"/>
            <a:r>
              <a:rPr lang="en-US" dirty="0" smtClean="0"/>
              <a:t>Spaull 2013 CDE Report</a:t>
            </a:r>
          </a:p>
          <a:p>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5</a:t>
            </a:fld>
            <a:endParaRPr lang="en-ZA"/>
          </a:p>
        </p:txBody>
      </p:sp>
    </p:spTree>
    <p:extLst>
      <p:ext uri="{BB962C8B-B14F-4D97-AF65-F5344CB8AC3E}">
        <p14:creationId xmlns:p14="http://schemas.microsoft.com/office/powerpoint/2010/main" xmlns="" val="354799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Absenteeism here is average between both</a:t>
            </a:r>
            <a:r>
              <a:rPr lang="en-ZA" baseline="0" dirty="0" smtClean="0"/>
              <a:t> maths and reading teachers</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9</a:t>
            </a:fld>
            <a:endParaRPr lang="en-ZA"/>
          </a:p>
        </p:txBody>
      </p:sp>
    </p:spTree>
    <p:extLst>
      <p:ext uri="{BB962C8B-B14F-4D97-AF65-F5344CB8AC3E}">
        <p14:creationId xmlns:p14="http://schemas.microsoft.com/office/powerpoint/2010/main" xmlns="" val="225326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Absenteeism here is average between both</a:t>
            </a:r>
            <a:r>
              <a:rPr lang="en-ZA" baseline="0" dirty="0" smtClean="0"/>
              <a:t> maths and reading teachers</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10</a:t>
            </a:fld>
            <a:endParaRPr lang="en-ZA"/>
          </a:p>
        </p:txBody>
      </p:sp>
    </p:spTree>
    <p:extLst>
      <p:ext uri="{BB962C8B-B14F-4D97-AF65-F5344CB8AC3E}">
        <p14:creationId xmlns:p14="http://schemas.microsoft.com/office/powerpoint/2010/main" xmlns="" val="225326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smtClean="0"/>
              <a:t>Also see Chisholm (2005) and Shisana et al (2005) quoted in HSRC (2010)</a:t>
            </a:r>
          </a:p>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11</a:t>
            </a:fld>
            <a:endParaRPr lang="en-ZA"/>
          </a:p>
        </p:txBody>
      </p:sp>
    </p:spTree>
    <p:extLst>
      <p:ext uri="{BB962C8B-B14F-4D97-AF65-F5344CB8AC3E}">
        <p14:creationId xmlns:p14="http://schemas.microsoft.com/office/powerpoint/2010/main" xmlns="" val="98754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latin typeface="+mn-lt"/>
                <a:ea typeface="+mn-ea"/>
                <a:cs typeface="+mn-cs"/>
              </a:rPr>
              <a:t>Given that SACMEQ was done in September 2007, a maximum of 159 school days could have passed, hence 3 months </a:t>
            </a:r>
            <a:r>
              <a:rPr lang="en-ZA" sz="1200" b="0" i="0" kern="1200" smtClean="0">
                <a:solidFill>
                  <a:schemeClr val="tx1"/>
                </a:solidFill>
                <a:latin typeface="+mn-lt"/>
                <a:ea typeface="+mn-ea"/>
                <a:cs typeface="+mn-cs"/>
              </a:rPr>
              <a:t>= 1.3 </a:t>
            </a:r>
            <a:r>
              <a:rPr lang="en-ZA" sz="1200" b="0" i="0" kern="1200" dirty="0" smtClean="0">
                <a:solidFill>
                  <a:schemeClr val="tx1"/>
                </a:solidFill>
                <a:latin typeface="+mn-lt"/>
                <a:ea typeface="+mn-ea"/>
                <a:cs typeface="+mn-cs"/>
              </a:rPr>
              <a:t>days a  week</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12</a:t>
            </a:fld>
            <a:endParaRPr lang="en-ZA"/>
          </a:p>
        </p:txBody>
      </p:sp>
    </p:spTree>
    <p:extLst>
      <p:ext uri="{BB962C8B-B14F-4D97-AF65-F5344CB8AC3E}">
        <p14:creationId xmlns:p14="http://schemas.microsoft.com/office/powerpoint/2010/main" xmlns="" val="177717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16</a:t>
            </a:fld>
            <a:endParaRPr lang="en-ZA"/>
          </a:p>
        </p:txBody>
      </p:sp>
    </p:spTree>
    <p:extLst>
      <p:ext uri="{BB962C8B-B14F-4D97-AF65-F5344CB8AC3E}">
        <p14:creationId xmlns:p14="http://schemas.microsoft.com/office/powerpoint/2010/main" xmlns="" val="380465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err="1" smtClean="0">
                <a:solidFill>
                  <a:schemeClr val="tx1"/>
                </a:solidFill>
                <a:effectLst/>
                <a:latin typeface="+mn-lt"/>
                <a:ea typeface="+mn-ea"/>
                <a:cs typeface="+mn-cs"/>
              </a:rPr>
              <a:t>Fleisch</a:t>
            </a:r>
            <a:r>
              <a:rPr lang="en-ZA" sz="1200" b="0" i="0" kern="1200" dirty="0" smtClean="0">
                <a:solidFill>
                  <a:schemeClr val="tx1"/>
                </a:solidFill>
                <a:effectLst/>
                <a:latin typeface="+mn-lt"/>
                <a:ea typeface="+mn-ea"/>
                <a:cs typeface="+mn-cs"/>
              </a:rPr>
              <a:t>, B. (2008). </a:t>
            </a:r>
            <a:r>
              <a:rPr lang="en-ZA" sz="1200" b="0" i="1" kern="1200" dirty="0" smtClean="0">
                <a:solidFill>
                  <a:schemeClr val="tx1"/>
                </a:solidFill>
                <a:effectLst/>
                <a:latin typeface="+mn-lt"/>
                <a:ea typeface="+mn-ea"/>
                <a:cs typeface="+mn-cs"/>
                <a:hlinkClick r:id="rId3"/>
              </a:rPr>
              <a:t>Primary Education in Crisis: Why South African schoolchildren underachieve in reading and mathematics</a:t>
            </a:r>
            <a:r>
              <a:rPr lang="en-ZA" sz="1200" b="0" i="1" kern="1200" dirty="0" smtClean="0">
                <a:solidFill>
                  <a:schemeClr val="tx1"/>
                </a:solidFill>
                <a:effectLst/>
                <a:latin typeface="+mn-lt"/>
                <a:ea typeface="+mn-ea"/>
                <a:cs typeface="+mn-cs"/>
              </a:rPr>
              <a:t>.</a:t>
            </a:r>
            <a:r>
              <a:rPr lang="en-ZA" sz="1200" b="0" i="0" kern="1200" dirty="0" smtClean="0">
                <a:solidFill>
                  <a:schemeClr val="tx1"/>
                </a:solidFill>
                <a:effectLst/>
                <a:latin typeface="+mn-lt"/>
                <a:ea typeface="+mn-ea"/>
                <a:cs typeface="+mn-cs"/>
              </a:rPr>
              <a:t> Cape Town. : </a:t>
            </a:r>
            <a:r>
              <a:rPr lang="en-ZA" sz="1200" b="0" i="0" kern="1200" dirty="0" err="1" smtClean="0">
                <a:solidFill>
                  <a:schemeClr val="tx1"/>
                </a:solidFill>
                <a:effectLst/>
                <a:latin typeface="+mn-lt"/>
                <a:ea typeface="+mn-ea"/>
                <a:cs typeface="+mn-cs"/>
              </a:rPr>
              <a:t>Juta</a:t>
            </a:r>
            <a:r>
              <a:rPr lang="en-ZA" sz="1200" b="0" i="0" kern="1200" dirty="0" smtClean="0">
                <a:solidFill>
                  <a:schemeClr val="tx1"/>
                </a:solidFill>
                <a:effectLst/>
                <a:latin typeface="+mn-lt"/>
                <a:ea typeface="+mn-ea"/>
                <a:cs typeface="+mn-cs"/>
              </a:rPr>
              <a:t> &amp; Co.</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smtClean="0">
                <a:solidFill>
                  <a:schemeClr val="tx1"/>
                </a:solidFill>
                <a:effectLst/>
                <a:latin typeface="+mn-lt"/>
                <a:ea typeface="+mn-ea"/>
                <a:cs typeface="+mn-cs"/>
              </a:rPr>
              <a:t>Taylor, N., Muller, J., &amp; </a:t>
            </a:r>
            <a:r>
              <a:rPr lang="en-ZA" sz="1200" b="0" i="0" kern="1200" dirty="0" err="1" smtClean="0">
                <a:solidFill>
                  <a:schemeClr val="tx1"/>
                </a:solidFill>
                <a:effectLst/>
                <a:latin typeface="+mn-lt"/>
                <a:ea typeface="+mn-ea"/>
                <a:cs typeface="+mn-cs"/>
              </a:rPr>
              <a:t>Vinjevold</a:t>
            </a:r>
            <a:r>
              <a:rPr lang="en-ZA" sz="1200" b="0" i="0" kern="1200" dirty="0" smtClean="0">
                <a:solidFill>
                  <a:schemeClr val="tx1"/>
                </a:solidFill>
                <a:effectLst/>
                <a:latin typeface="+mn-lt"/>
                <a:ea typeface="+mn-ea"/>
                <a:cs typeface="+mn-cs"/>
              </a:rPr>
              <a:t>, P. (2003). </a:t>
            </a:r>
            <a:r>
              <a:rPr lang="en-ZA" sz="1200" b="0" i="1" kern="1200" dirty="0" smtClean="0">
                <a:solidFill>
                  <a:schemeClr val="tx1"/>
                </a:solidFill>
                <a:effectLst/>
                <a:latin typeface="+mn-lt"/>
                <a:ea typeface="+mn-ea"/>
                <a:cs typeface="+mn-cs"/>
                <a:hlinkClick r:id="rId4"/>
              </a:rPr>
              <a:t>Getting Schools Working</a:t>
            </a:r>
            <a:r>
              <a:rPr lang="en-ZA" sz="1200" b="0" i="1" kern="1200" dirty="0" smtClean="0">
                <a:solidFill>
                  <a:schemeClr val="tx1"/>
                </a:solidFill>
                <a:effectLst/>
                <a:latin typeface="+mn-lt"/>
                <a:ea typeface="+mn-ea"/>
                <a:cs typeface="+mn-cs"/>
              </a:rPr>
              <a:t>.</a:t>
            </a:r>
            <a:r>
              <a:rPr lang="en-ZA" sz="1200" b="0" i="0" kern="1200" dirty="0" smtClean="0">
                <a:solidFill>
                  <a:schemeClr val="tx1"/>
                </a:solidFill>
                <a:effectLst/>
                <a:latin typeface="+mn-lt"/>
                <a:ea typeface="+mn-ea"/>
                <a:cs typeface="+mn-cs"/>
              </a:rPr>
              <a:t> Cape Town: Pearson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smtClean="0">
                <a:solidFill>
                  <a:schemeClr val="tx1"/>
                </a:solidFill>
                <a:effectLst/>
                <a:latin typeface="+mn-lt"/>
                <a:ea typeface="+mn-ea"/>
                <a:cs typeface="+mn-cs"/>
                <a:hlinkClick r:id="rId5"/>
              </a:rPr>
              <a:t>South African education: the poorest choice</a:t>
            </a:r>
            <a:r>
              <a:rPr lang="en-ZA" sz="1200" b="0" i="0" kern="1200" dirty="0" smtClean="0">
                <a:solidFill>
                  <a:schemeClr val="tx1"/>
                </a:solidFill>
                <a:effectLst/>
                <a:latin typeface="+mn-lt"/>
                <a:ea typeface="+mn-ea"/>
                <a:cs typeface="+mn-cs"/>
              </a:rPr>
              <a:t> [M&amp;G, 8 Apr 2011] (Co-authored with Prof Servaas van der Berg)</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F658F-0565-4476-B536-B073C2157F10}" type="slidenum">
              <a:rPr lang="en-ZA" smtClean="0"/>
              <a:pPr/>
              <a:t>17</a:t>
            </a:fld>
            <a:endParaRPr lang="en-ZA"/>
          </a:p>
        </p:txBody>
      </p:sp>
    </p:spTree>
    <p:extLst>
      <p:ext uri="{BB962C8B-B14F-4D97-AF65-F5344CB8AC3E}">
        <p14:creationId xmlns:p14="http://schemas.microsoft.com/office/powerpoint/2010/main" xmlns="" val="234629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smtClean="0">
                <a:solidFill>
                  <a:schemeClr val="tx1"/>
                </a:solidFill>
                <a:effectLst/>
                <a:latin typeface="+mn-lt"/>
                <a:ea typeface="+mn-ea"/>
                <a:cs typeface="+mn-cs"/>
              </a:rPr>
              <a:t>The most comprehensive reports for each of these datasets are as follows: SACMEQ (Moloi &amp; Chetty, 2011), TIMSS (Reddy, 2006), PIRLS (Howie, et al., 2008), Systemic Evaluations (Department of Education, 2008), National School Effectiveness Study (Taylor, 2011b),and the Annual National Assessments (Department of Basic Education, 2011).</a:t>
            </a:r>
          </a:p>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18</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F55F3CD-25AA-4699-8540-858C4AA9168A}"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B0E3C44-F5F8-4713-A14D-166F07DD5BCC}"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AD82D99-F730-4AB4-807B-61CF6D0F38E7}"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lvl1pPr>
              <a:defRPr>
                <a:solidFill>
                  <a:srgbClr val="C00000"/>
                </a:solidFill>
              </a:defRPr>
            </a:lvl1pPr>
          </a:lstStyle>
          <a:p>
            <a:r>
              <a:rPr lang="en-US" smtClean="0"/>
              <a:t>Click to edit Master title style</a:t>
            </a:r>
            <a:endParaRPr lang="en-ZA"/>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85A04A3-DAFF-491C-A208-36C23923B795}"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pic>
        <p:nvPicPr>
          <p:cNvPr id="8" name="Picture 1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666"/>
          <a:stretch/>
        </p:blipFill>
        <p:spPr bwMode="auto">
          <a:xfrm>
            <a:off x="7956376" y="6381328"/>
            <a:ext cx="989969" cy="31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9359C-90A8-4CF7-AE2E-6DA8B228B972}"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AF07277-6135-4FA1-945A-3254859E33D1}" type="datetime1">
              <a:rPr lang="en-ZA" smtClean="0"/>
              <a:pPr/>
              <a:t>2015/04/04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BA2D41D-86DD-411B-9505-3206B4B1A5DC}" type="datetime1">
              <a:rPr lang="en-ZA" smtClean="0"/>
              <a:pPr/>
              <a:t>2015/04/04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DEE0A88-DA98-4EA4-9BE3-DD28F45DC06F}" type="datetime1">
              <a:rPr lang="en-ZA" smtClean="0"/>
              <a:pPr/>
              <a:t>2015/04/04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11A45-F8A3-4A96-8498-DD20F4465EE1}" type="datetime1">
              <a:rPr lang="en-ZA" smtClean="0"/>
              <a:pPr/>
              <a:t>2015/04/04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9A5DE-9CAA-4E14-82CD-0A0B9B19A117}" type="datetime1">
              <a:rPr lang="en-ZA" smtClean="0"/>
              <a:pPr/>
              <a:t>2015/04/04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D898E-F9D4-42AB-A91B-E68168814BE9}" type="datetime1">
              <a:rPr lang="en-ZA" smtClean="0"/>
              <a:pPr/>
              <a:t>2015/04/04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A1DE-F2E8-49BB-8C32-09BC2E7E9A7D}" type="datetime1">
              <a:rPr lang="en-ZA" smtClean="0"/>
              <a:pPr/>
              <a:t>2015/04/04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B2511-D5A3-487A-82FF-4C039FEE504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jpeg"/><Relationship Id="rId7" Type="http://schemas.openxmlformats.org/officeDocument/2006/relationships/image" Target="../media/image15.jpeg"/><Relationship Id="rId12"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icspaull.com/researc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70992" y="0"/>
            <a:ext cx="6672799" cy="1470025"/>
          </a:xfrm>
          <a:solidFill>
            <a:schemeClr val="accent2">
              <a:lumMod val="20000"/>
              <a:lumOff val="80000"/>
            </a:schemeClr>
          </a:solidFill>
          <a:ln>
            <a:solidFill>
              <a:schemeClr val="bg1"/>
            </a:solidFill>
          </a:ln>
        </p:spPr>
        <p:txBody>
          <a:bodyPr>
            <a:normAutofit/>
          </a:bodyPr>
          <a:lstStyle/>
          <a:p>
            <a:r>
              <a:rPr lang="en-US" sz="2400" b="1" dirty="0" smtClean="0">
                <a:solidFill>
                  <a:srgbClr val="800000"/>
                </a:solidFill>
              </a:rPr>
              <a:t>Teachers &amp; teacher content knowledge in SA</a:t>
            </a:r>
            <a:r>
              <a:rPr lang="en-US" sz="2400" dirty="0">
                <a:solidFill>
                  <a:srgbClr val="800000"/>
                </a:solidFill>
              </a:rPr>
              <a:t/>
            </a:r>
            <a:br>
              <a:rPr lang="en-US" sz="2400" dirty="0">
                <a:solidFill>
                  <a:srgbClr val="800000"/>
                </a:solidFill>
              </a:rPr>
            </a:br>
            <a:r>
              <a:rPr lang="en-US" sz="2400" dirty="0" smtClean="0">
                <a:solidFill>
                  <a:srgbClr val="800000"/>
                </a:solidFill>
              </a:rPr>
              <a:t>Finding a way forward</a:t>
            </a:r>
            <a:endParaRPr lang="en-US" sz="2400" dirty="0">
              <a:solidFill>
                <a:srgbClr val="800000"/>
              </a:solidFill>
            </a:endParaRPr>
          </a:p>
        </p:txBody>
      </p:sp>
      <p:sp>
        <p:nvSpPr>
          <p:cNvPr id="3" name="Subtitle 2"/>
          <p:cNvSpPr>
            <a:spLocks noGrp="1"/>
          </p:cNvSpPr>
          <p:nvPr>
            <p:ph type="subTitle" idx="1"/>
          </p:nvPr>
        </p:nvSpPr>
        <p:spPr>
          <a:xfrm>
            <a:off x="2515512" y="4653136"/>
            <a:ext cx="6611630" cy="936104"/>
          </a:xfrm>
          <a:solidFill>
            <a:schemeClr val="bg1">
              <a:lumMod val="85000"/>
              <a:alpha val="27000"/>
            </a:schemeClr>
          </a:solidFill>
        </p:spPr>
        <p:txBody>
          <a:bodyPr>
            <a:normAutofit/>
          </a:bodyPr>
          <a:lstStyle/>
          <a:p>
            <a:endParaRPr lang="en-US" sz="1100" b="1" dirty="0" smtClean="0">
              <a:solidFill>
                <a:srgbClr val="C00000"/>
              </a:solidFill>
            </a:endParaRPr>
          </a:p>
          <a:p>
            <a:r>
              <a:rPr lang="en-US" sz="1600" b="1" dirty="0" err="1" smtClean="0">
                <a:solidFill>
                  <a:srgbClr val="C00000"/>
                </a:solidFill>
              </a:rPr>
              <a:t>www.nicspaull.com</a:t>
            </a:r>
            <a:r>
              <a:rPr lang="en-US" sz="1600" b="1" dirty="0" smtClean="0">
                <a:solidFill>
                  <a:srgbClr val="C00000"/>
                </a:solidFill>
              </a:rPr>
              <a:t>/presentations</a:t>
            </a:r>
          </a:p>
          <a:p>
            <a:endParaRPr lang="en-US" sz="100" b="1" dirty="0" smtClean="0">
              <a:solidFill>
                <a:srgbClr val="C00000"/>
              </a:solidFill>
            </a:endParaRPr>
          </a:p>
          <a:p>
            <a:r>
              <a:rPr lang="en-US" sz="1800" b="1" i="1" smtClean="0">
                <a:solidFill>
                  <a:srgbClr val="C00000"/>
                </a:solidFill>
              </a:rPr>
              <a:t>CPLO </a:t>
            </a:r>
            <a:r>
              <a:rPr lang="en-US" sz="1800" b="1" i="1" dirty="0" smtClean="0">
                <a:solidFill>
                  <a:srgbClr val="C00000"/>
                </a:solidFill>
              </a:rPr>
              <a:t>Roundtable on Teachers |  13 October 2014</a:t>
            </a:r>
            <a:endParaRPr lang="en-US" sz="1800" b="1" i="1" dirty="0">
              <a:solidFill>
                <a:srgbClr val="C00000"/>
              </a:solidFill>
            </a:endParaRPr>
          </a:p>
        </p:txBody>
      </p:sp>
      <p:pic>
        <p:nvPicPr>
          <p:cNvPr id="6" name="Picture 5"/>
          <p:cNvPicPr>
            <a:picLocks noChangeAspect="1"/>
          </p:cNvPicPr>
          <p:nvPr/>
        </p:nvPicPr>
        <p:blipFill>
          <a:blip r:embed="rId4" cstate="print"/>
          <a:stretch>
            <a:fillRect/>
          </a:stretch>
        </p:blipFill>
        <p:spPr>
          <a:xfrm>
            <a:off x="3995936" y="6075559"/>
            <a:ext cx="1549333" cy="480294"/>
          </a:xfrm>
          <a:prstGeom prst="rect">
            <a:avLst/>
          </a:prstGeom>
        </p:spPr>
      </p:pic>
      <p:pic>
        <p:nvPicPr>
          <p:cNvPr id="7" name="Picture 6" descr="logostackleft300.jpg"/>
          <p:cNvPicPr/>
          <p:nvPr/>
        </p:nvPicPr>
        <p:blipFill>
          <a:blip r:embed="rId5" cstate="print"/>
          <a:srcRect/>
          <a:stretch>
            <a:fillRect/>
          </a:stretch>
        </p:blipFill>
        <p:spPr bwMode="auto">
          <a:xfrm>
            <a:off x="5868144" y="6051797"/>
            <a:ext cx="1440160" cy="504056"/>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2483768" y="1412775"/>
            <a:ext cx="6660233" cy="32524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6745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xmlns="" val="918426649"/>
              </p:ext>
            </p:extLst>
          </p:nvPr>
        </p:nvGraphicFramePr>
        <p:xfrm>
          <a:off x="323528" y="1628800"/>
          <a:ext cx="8280920" cy="490759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457200" y="274638"/>
            <a:ext cx="8229600" cy="1143000"/>
          </a:xfrm>
          <a:solidFill>
            <a:schemeClr val="tx2">
              <a:lumMod val="20000"/>
              <a:lumOff val="80000"/>
            </a:schemeClr>
          </a:solidFill>
        </p:spPr>
        <p:txBody>
          <a:bodyPr>
            <a:normAutofit fontScale="90000"/>
          </a:bodyPr>
          <a:lstStyle/>
          <a:p>
            <a:r>
              <a:rPr lang="en-ZA" smtClean="0"/>
              <a:t>Accountability: teacher absenteeism</a:t>
            </a:r>
            <a:br>
              <a:rPr lang="en-ZA" smtClean="0"/>
            </a:br>
            <a:r>
              <a:rPr lang="en-ZA" sz="3100" smtClean="0"/>
              <a:t>(SACMEQ III – 2007 – 996 teachers)</a:t>
            </a:r>
            <a:endParaRPr lang="en-ZA" sz="3100"/>
          </a:p>
        </p:txBody>
      </p:sp>
      <p:sp>
        <p:nvSpPr>
          <p:cNvPr id="8" name="Slide Number Placeholder 7"/>
          <p:cNvSpPr>
            <a:spLocks noGrp="1"/>
          </p:cNvSpPr>
          <p:nvPr>
            <p:ph type="sldNum" sz="quarter" idx="12"/>
          </p:nvPr>
        </p:nvSpPr>
        <p:spPr/>
        <p:txBody>
          <a:bodyPr/>
          <a:lstStyle/>
          <a:p>
            <a:fld id="{555B2511-D5A3-487A-82FF-4C039FEE504B}" type="slidenum">
              <a:rPr lang="en-ZA" smtClean="0"/>
              <a:pPr/>
              <a:t>10</a:t>
            </a:fld>
            <a:endParaRPr lang="en-ZA"/>
          </a:p>
        </p:txBody>
      </p:sp>
      <p:cxnSp>
        <p:nvCxnSpPr>
          <p:cNvPr id="10" name="Straight Arrow Connector 9"/>
          <p:cNvCxnSpPr/>
          <p:nvPr/>
        </p:nvCxnSpPr>
        <p:spPr>
          <a:xfrm>
            <a:off x="2195190" y="3268624"/>
            <a:ext cx="684076" cy="3960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27138" y="2689534"/>
            <a:ext cx="936104" cy="576064"/>
          </a:xfrm>
          <a:prstGeom prst="rect">
            <a:avLst/>
          </a:prstGeom>
          <a:solidFill>
            <a:schemeClr val="bg1">
              <a:lumMod val="95000"/>
            </a:schemeClr>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mtClean="0"/>
              <a:t>15</a:t>
            </a:r>
            <a:r>
              <a:rPr lang="en-ZA" baseline="30000" smtClean="0"/>
              <a:t>th</a:t>
            </a:r>
            <a:r>
              <a:rPr lang="en-ZA" smtClean="0"/>
              <a:t>/15</a:t>
            </a:r>
            <a:endParaRPr lang="en-ZA"/>
          </a:p>
        </p:txBody>
      </p:sp>
      <p:sp>
        <p:nvSpPr>
          <p:cNvPr id="7" name="Folded Corner 6"/>
          <p:cNvSpPr/>
          <p:nvPr/>
        </p:nvSpPr>
        <p:spPr>
          <a:xfrm rot="21167598">
            <a:off x="4120224" y="2559487"/>
            <a:ext cx="2343714" cy="2129068"/>
          </a:xfrm>
          <a:prstGeom prst="foldedCorner">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90"/>
                </a:solidFill>
                <a:latin typeface="Chalkduster"/>
                <a:cs typeface="Chalkduster"/>
              </a:rPr>
              <a:t>Yes, </a:t>
            </a:r>
            <a:r>
              <a:rPr lang="en-US" sz="3200" b="1" dirty="0" smtClean="0">
                <a:solidFill>
                  <a:srgbClr val="000090"/>
                </a:solidFill>
                <a:latin typeface="Chalkduster"/>
                <a:cs typeface="Chalkduster"/>
              </a:rPr>
              <a:t>BUT…</a:t>
            </a:r>
            <a:r>
              <a:rPr lang="en-US" sz="2400" dirty="0" smtClean="0">
                <a:solidFill>
                  <a:srgbClr val="000090"/>
                </a:solidFill>
                <a:latin typeface="Chalkduster"/>
                <a:cs typeface="Chalkduster"/>
              </a:rPr>
              <a:t>2007 was a bad year</a:t>
            </a:r>
            <a:endParaRPr lang="en-US" sz="1400" dirty="0">
              <a:solidFill>
                <a:srgbClr val="000090"/>
              </a:solidFill>
              <a:latin typeface="Chalkduster"/>
              <a:cs typeface="Chalkduster"/>
            </a:endParaRPr>
          </a:p>
        </p:txBody>
      </p:sp>
    </p:spTree>
    <p:extLst>
      <p:ext uri="{BB962C8B-B14F-4D97-AF65-F5344CB8AC3E}">
        <p14:creationId xmlns:p14="http://schemas.microsoft.com/office/powerpoint/2010/main" xmlns="" val="39448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ZA" smtClean="0"/>
              <a:t>Accountability: teacher absenteeism</a:t>
            </a:r>
            <a:endParaRPr lang="en-ZA"/>
          </a:p>
        </p:txBody>
      </p:sp>
      <p:sp>
        <p:nvSpPr>
          <p:cNvPr id="3" name="Slide Number Placeholder 2"/>
          <p:cNvSpPr>
            <a:spLocks noGrp="1"/>
          </p:cNvSpPr>
          <p:nvPr>
            <p:ph type="sldNum" sz="quarter" idx="12"/>
          </p:nvPr>
        </p:nvSpPr>
        <p:spPr/>
        <p:txBody>
          <a:bodyPr/>
          <a:lstStyle/>
          <a:p>
            <a:fld id="{555B2511-D5A3-487A-82FF-4C039FEE504B}" type="slidenum">
              <a:rPr lang="en-ZA" smtClean="0"/>
              <a:pPr/>
              <a:t>11</a:t>
            </a:fld>
            <a:endParaRPr lang="en-ZA"/>
          </a:p>
        </p:txBody>
      </p:sp>
      <p:sp>
        <p:nvSpPr>
          <p:cNvPr id="4" name="Content Placeholder 2"/>
          <p:cNvSpPr txBox="1">
            <a:spLocks/>
          </p:cNvSpPr>
          <p:nvPr/>
        </p:nvSpPr>
        <p:spPr>
          <a:xfrm>
            <a:off x="467544" y="1772816"/>
            <a:ext cx="8229600" cy="4525963"/>
          </a:xfrm>
          <a:prstGeom prst="rect">
            <a:avLst/>
          </a:prstGeom>
        </p:spPr>
        <p:txBody>
          <a:bodyPr>
            <a:noAutofit/>
          </a:bodyPr>
          <a:lstStyle/>
          <a:p>
            <a:pPr marL="800100" lvl="1" indent="-342900">
              <a:spcBef>
                <a:spcPct val="20000"/>
              </a:spcBef>
              <a:buFont typeface="Arial" pitchFamily="34" charset="0"/>
              <a:buChar char="•"/>
            </a:pPr>
            <a:r>
              <a:rPr lang="en-ZA" sz="3200" dirty="0" smtClean="0"/>
              <a:t>Teacher absenteeism is regularly found to be an issue in many studies</a:t>
            </a:r>
          </a:p>
          <a:p>
            <a:pPr marL="1257300" lvl="2" indent="-342900">
              <a:spcBef>
                <a:spcPct val="20000"/>
              </a:spcBef>
              <a:buFont typeface="Arial" pitchFamily="34" charset="0"/>
              <a:buChar char="•"/>
            </a:pPr>
            <a:r>
              <a:rPr lang="en-ZA" sz="2400" b="1" dirty="0" smtClean="0"/>
              <a:t>2007</a:t>
            </a:r>
            <a:r>
              <a:rPr lang="en-ZA" dirty="0" smtClean="0"/>
              <a:t>: </a:t>
            </a:r>
            <a:r>
              <a:rPr lang="en-ZA" dirty="0" smtClean="0">
                <a:solidFill>
                  <a:srgbClr val="FF0000"/>
                </a:solidFill>
              </a:rPr>
              <a:t>SACMEQ III </a:t>
            </a:r>
            <a:r>
              <a:rPr lang="en-ZA" dirty="0" smtClean="0"/>
              <a:t>conducted – </a:t>
            </a:r>
            <a:r>
              <a:rPr lang="en-ZA" b="1" dirty="0" smtClean="0"/>
              <a:t>20</a:t>
            </a:r>
            <a:r>
              <a:rPr lang="en-ZA" dirty="0" smtClean="0"/>
              <a:t> days average in 2007 (Spaull, 2011)</a:t>
            </a:r>
          </a:p>
          <a:p>
            <a:pPr marL="1257300" lvl="2" indent="-342900">
              <a:spcBef>
                <a:spcPct val="20000"/>
              </a:spcBef>
              <a:buFont typeface="Arial" pitchFamily="34" charset="0"/>
              <a:buChar char="•"/>
            </a:pPr>
            <a:r>
              <a:rPr lang="en-ZA" sz="2400" b="1" dirty="0" smtClean="0"/>
              <a:t>2008</a:t>
            </a:r>
            <a:r>
              <a:rPr lang="en-ZA" dirty="0" smtClean="0"/>
              <a:t>: Khulisa Consortium audit – </a:t>
            </a:r>
            <a:r>
              <a:rPr lang="en-ZA" dirty="0" smtClean="0">
                <a:solidFill>
                  <a:srgbClr val="FF0000"/>
                </a:solidFill>
              </a:rPr>
              <a:t>HSRC (2010) </a:t>
            </a:r>
            <a:r>
              <a:rPr lang="en-ZA" dirty="0" smtClean="0"/>
              <a:t>estimates that </a:t>
            </a:r>
            <a:r>
              <a:rPr lang="en-ZA" b="1" dirty="0" smtClean="0"/>
              <a:t>20-24</a:t>
            </a:r>
            <a:r>
              <a:rPr lang="en-ZA" dirty="0" smtClean="0"/>
              <a:t> days of regular instructional time were lost due to leave in 2008</a:t>
            </a:r>
          </a:p>
          <a:p>
            <a:pPr marL="1257300" lvl="2" indent="-342900">
              <a:spcBef>
                <a:spcPct val="20000"/>
              </a:spcBef>
              <a:buFont typeface="Arial" pitchFamily="34" charset="0"/>
              <a:buChar char="•"/>
            </a:pPr>
            <a:r>
              <a:rPr lang="en-ZA" sz="2400" b="1" dirty="0" smtClean="0"/>
              <a:t>2010</a:t>
            </a:r>
            <a:r>
              <a:rPr lang="en-ZA" dirty="0" smtClean="0"/>
              <a:t>: “An </a:t>
            </a:r>
            <a:r>
              <a:rPr lang="en-ZA" dirty="0"/>
              <a:t>estimated </a:t>
            </a:r>
            <a:r>
              <a:rPr lang="en-ZA" b="1" dirty="0"/>
              <a:t>20</a:t>
            </a:r>
            <a:r>
              <a:rPr lang="en-ZA" dirty="0"/>
              <a:t> teaching days per teacher were lost during the 2010 teachers’ strike” </a:t>
            </a:r>
            <a:r>
              <a:rPr lang="en-ZA" dirty="0">
                <a:solidFill>
                  <a:srgbClr val="FF0000"/>
                </a:solidFill>
              </a:rPr>
              <a:t>(DBE, 2011: 18</a:t>
            </a:r>
            <a:r>
              <a:rPr lang="en-ZA" dirty="0" smtClean="0">
                <a:solidFill>
                  <a:srgbClr val="FF0000"/>
                </a:solidFill>
              </a:rPr>
              <a:t>)</a:t>
            </a:r>
          </a:p>
          <a:p>
            <a:pPr marL="1257300" lvl="2" indent="-342900">
              <a:spcBef>
                <a:spcPct val="20000"/>
              </a:spcBef>
              <a:buFont typeface="Arial" pitchFamily="34" charset="0"/>
              <a:buChar char="•"/>
            </a:pPr>
            <a:endParaRPr lang="en-ZA" sz="1600" dirty="0"/>
          </a:p>
          <a:p>
            <a:pPr marL="1257300" lvl="2" indent="-342900">
              <a:spcBef>
                <a:spcPct val="20000"/>
              </a:spcBef>
              <a:buFont typeface="Arial" pitchFamily="34" charset="0"/>
              <a:buChar char="•"/>
            </a:pPr>
            <a:r>
              <a:rPr lang="en-ZA" dirty="0" smtClean="0"/>
              <a:t>Importantly this does not include time lost where teachers were at school but not teaching scheduled lessons</a:t>
            </a:r>
          </a:p>
          <a:p>
            <a:pPr marL="1714500" lvl="3" indent="-342900">
              <a:spcBef>
                <a:spcPct val="20000"/>
              </a:spcBef>
              <a:buFont typeface="Arial" pitchFamily="34" charset="0"/>
              <a:buChar char="•"/>
            </a:pPr>
            <a:r>
              <a:rPr lang="en-ZA" dirty="0" smtClean="0"/>
              <a:t>A recent study observing 58 schools in the North West concluded that “</a:t>
            </a:r>
            <a:r>
              <a:rPr lang="en-ZA" i="1" dirty="0" smtClean="0"/>
              <a:t>Teachers did not teach 60% of the lessos they were scheduled to teach in North West</a:t>
            </a:r>
            <a:r>
              <a:rPr lang="en-ZA" dirty="0" smtClean="0"/>
              <a:t>” </a:t>
            </a:r>
            <a:r>
              <a:rPr lang="en-ZA" dirty="0" smtClean="0">
                <a:solidFill>
                  <a:srgbClr val="FF0000"/>
                </a:solidFill>
              </a:rPr>
              <a:t>(Carnoy &amp; Chisholm et al, 2012)</a:t>
            </a:r>
          </a:p>
        </p:txBody>
      </p:sp>
    </p:spTree>
    <p:extLst>
      <p:ext uri="{BB962C8B-B14F-4D97-AF65-F5344CB8AC3E}">
        <p14:creationId xmlns:p14="http://schemas.microsoft.com/office/powerpoint/2010/main" xmlns="" val="1614113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thumb/e/e8/Western_Cape_in_South_Africa.svg/250px-Western_Cape_in_South_Africa.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6329" y="2209980"/>
            <a:ext cx="1368152" cy="13048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339752" y="1944143"/>
            <a:ext cx="1364729" cy="276999"/>
          </a:xfrm>
          <a:prstGeom prst="rect">
            <a:avLst/>
          </a:prstGeom>
          <a:solidFill>
            <a:schemeClr val="accent2">
              <a:lumMod val="40000"/>
              <a:lumOff val="60000"/>
            </a:schemeClr>
          </a:solidFill>
        </p:spPr>
        <p:txBody>
          <a:bodyPr wrap="square" rtlCol="0">
            <a:spAutoFit/>
          </a:bodyPr>
          <a:lstStyle/>
          <a:p>
            <a:pPr algn="ctr"/>
            <a:r>
              <a:rPr lang="en-ZA" sz="1200" b="1" smtClean="0"/>
              <a:t>Western Cape</a:t>
            </a:r>
            <a:endParaRPr lang="en-ZA" sz="1200" b="1"/>
          </a:p>
        </p:txBody>
      </p:sp>
      <p:grpSp>
        <p:nvGrpSpPr>
          <p:cNvPr id="6" name="Group 5"/>
          <p:cNvGrpSpPr/>
          <p:nvPr/>
        </p:nvGrpSpPr>
        <p:grpSpPr>
          <a:xfrm>
            <a:off x="5429951" y="1929754"/>
            <a:ext cx="1427100" cy="1564625"/>
            <a:chOff x="6084168" y="1559648"/>
            <a:chExt cx="1728732" cy="1817887"/>
          </a:xfrm>
        </p:grpSpPr>
        <p:pic>
          <p:nvPicPr>
            <p:cNvPr id="2050" name="Picture 2" descr="http://upload.wikimedia.org/wikipedia/commons/thumb/d/de/Limpopo_in_South_Africa.svg/250px-Limpopo_in_South_Africa.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1863783"/>
              <a:ext cx="1728192" cy="15137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084708" y="1559648"/>
              <a:ext cx="1728192" cy="321836"/>
            </a:xfrm>
            <a:prstGeom prst="rect">
              <a:avLst/>
            </a:prstGeom>
            <a:solidFill>
              <a:schemeClr val="accent1">
                <a:lumMod val="40000"/>
                <a:lumOff val="60000"/>
              </a:schemeClr>
            </a:solidFill>
          </p:spPr>
          <p:txBody>
            <a:bodyPr wrap="square" rtlCol="0">
              <a:spAutoFit/>
            </a:bodyPr>
            <a:lstStyle/>
            <a:p>
              <a:pPr algn="ctr"/>
              <a:r>
                <a:rPr lang="en-ZA" sz="1200" b="1" smtClean="0"/>
                <a:t>Limpopo</a:t>
              </a:r>
              <a:endParaRPr lang="en-ZA" sz="1600" b="1"/>
            </a:p>
          </p:txBody>
        </p:sp>
      </p:grpSp>
      <p:sp>
        <p:nvSpPr>
          <p:cNvPr id="13" name="Title 1"/>
          <p:cNvSpPr>
            <a:spLocks noGrp="1"/>
          </p:cNvSpPr>
          <p:nvPr>
            <p:ph type="title"/>
          </p:nvPr>
        </p:nvSpPr>
        <p:spPr>
          <a:xfrm>
            <a:off x="457200" y="274638"/>
            <a:ext cx="8229600" cy="1143000"/>
          </a:xfrm>
          <a:solidFill>
            <a:schemeClr val="tx2">
              <a:lumMod val="20000"/>
              <a:lumOff val="80000"/>
            </a:schemeClr>
          </a:solidFill>
        </p:spPr>
        <p:txBody>
          <a:bodyPr>
            <a:normAutofit/>
          </a:bodyPr>
          <a:lstStyle/>
          <a:p>
            <a:r>
              <a:rPr lang="en-ZA" sz="3200" smtClean="0"/>
              <a:t>Accountability: teacher absenteeism</a:t>
            </a:r>
            <a:br>
              <a:rPr lang="en-ZA" sz="3200" smtClean="0"/>
            </a:br>
            <a:r>
              <a:rPr lang="en-ZA" sz="2000" smtClean="0"/>
              <a:t>(SACMEQ III – 2007 – 996 teachers)</a:t>
            </a:r>
            <a:endParaRPr lang="en-ZA" sz="2000"/>
          </a:p>
        </p:txBody>
      </p:sp>
      <p:sp>
        <p:nvSpPr>
          <p:cNvPr id="9" name="TextBox 8"/>
          <p:cNvSpPr txBox="1"/>
          <p:nvPr/>
        </p:nvSpPr>
        <p:spPr>
          <a:xfrm>
            <a:off x="323528" y="3926421"/>
            <a:ext cx="1656184" cy="646331"/>
          </a:xfrm>
          <a:prstGeom prst="rect">
            <a:avLst/>
          </a:prstGeom>
          <a:solidFill>
            <a:schemeClr val="bg1">
              <a:lumMod val="75000"/>
            </a:schemeClr>
          </a:solidFill>
        </p:spPr>
        <p:txBody>
          <a:bodyPr wrap="square" rtlCol="0">
            <a:spAutoFit/>
          </a:bodyPr>
          <a:lstStyle/>
          <a:p>
            <a:r>
              <a:rPr lang="en-ZA" smtClean="0"/>
              <a:t>% absent &gt; </a:t>
            </a:r>
            <a:r>
              <a:rPr lang="en-ZA" b="1" smtClean="0">
                <a:solidFill>
                  <a:srgbClr val="FF0000"/>
                </a:solidFill>
              </a:rPr>
              <a:t>1 week striking</a:t>
            </a:r>
            <a:endParaRPr lang="en-ZA" b="1">
              <a:solidFill>
                <a:srgbClr val="FF0000"/>
              </a:solidFill>
            </a:endParaRPr>
          </a:p>
        </p:txBody>
      </p:sp>
      <p:sp>
        <p:nvSpPr>
          <p:cNvPr id="16" name="TextBox 15"/>
          <p:cNvSpPr txBox="1"/>
          <p:nvPr/>
        </p:nvSpPr>
        <p:spPr>
          <a:xfrm>
            <a:off x="2339752" y="4018755"/>
            <a:ext cx="1318642"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32%</a:t>
            </a:r>
            <a:endParaRPr lang="en-ZA" sz="2400">
              <a:solidFill>
                <a:srgbClr val="FF0000"/>
              </a:solidFill>
            </a:endParaRPr>
          </a:p>
        </p:txBody>
      </p:sp>
      <p:sp>
        <p:nvSpPr>
          <p:cNvPr id="17" name="TextBox 16"/>
          <p:cNvSpPr txBox="1"/>
          <p:nvPr/>
        </p:nvSpPr>
        <p:spPr>
          <a:xfrm>
            <a:off x="3940671" y="3999943"/>
            <a:ext cx="1312168"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81%</a:t>
            </a:r>
            <a:endParaRPr lang="en-ZA" sz="2400">
              <a:solidFill>
                <a:srgbClr val="FF0000"/>
              </a:solidFill>
            </a:endParaRPr>
          </a:p>
        </p:txBody>
      </p:sp>
      <p:sp>
        <p:nvSpPr>
          <p:cNvPr id="18" name="TextBox 17"/>
          <p:cNvSpPr txBox="1"/>
          <p:nvPr/>
        </p:nvSpPr>
        <p:spPr>
          <a:xfrm>
            <a:off x="5529299" y="3999942"/>
            <a:ext cx="1272952"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97%</a:t>
            </a:r>
            <a:endParaRPr lang="en-ZA" sz="2400">
              <a:solidFill>
                <a:srgbClr val="FF0000"/>
              </a:solidFill>
            </a:endParaRPr>
          </a:p>
        </p:txBody>
      </p:sp>
      <p:sp>
        <p:nvSpPr>
          <p:cNvPr id="21" name="TextBox 20"/>
          <p:cNvSpPr txBox="1"/>
          <p:nvPr/>
        </p:nvSpPr>
        <p:spPr>
          <a:xfrm>
            <a:off x="323875" y="4695413"/>
            <a:ext cx="1656184" cy="646331"/>
          </a:xfrm>
          <a:prstGeom prst="rect">
            <a:avLst/>
          </a:prstGeom>
          <a:solidFill>
            <a:schemeClr val="bg1">
              <a:lumMod val="75000"/>
            </a:schemeClr>
          </a:solidFill>
        </p:spPr>
        <p:txBody>
          <a:bodyPr wrap="square" rtlCol="0">
            <a:spAutoFit/>
          </a:bodyPr>
          <a:lstStyle/>
          <a:p>
            <a:r>
              <a:rPr lang="en-ZA" smtClean="0"/>
              <a:t>% absent &gt; </a:t>
            </a:r>
            <a:r>
              <a:rPr lang="en-ZA" b="1" smtClean="0">
                <a:solidFill>
                  <a:srgbClr val="FF0000"/>
                </a:solidFill>
              </a:rPr>
              <a:t>1 month</a:t>
            </a:r>
            <a:r>
              <a:rPr lang="en-ZA" smtClean="0"/>
              <a:t> </a:t>
            </a:r>
            <a:r>
              <a:rPr lang="en-ZA" sz="1600" smtClean="0"/>
              <a:t>(20 days)</a:t>
            </a:r>
            <a:endParaRPr lang="en-ZA" sz="1600"/>
          </a:p>
        </p:txBody>
      </p:sp>
      <p:sp>
        <p:nvSpPr>
          <p:cNvPr id="22" name="TextBox 21"/>
          <p:cNvSpPr txBox="1"/>
          <p:nvPr/>
        </p:nvSpPr>
        <p:spPr>
          <a:xfrm>
            <a:off x="2340099" y="4787747"/>
            <a:ext cx="1318642" cy="461665"/>
          </a:xfrm>
          <a:prstGeom prst="rect">
            <a:avLst/>
          </a:prstGeom>
          <a:solidFill>
            <a:schemeClr val="bg1">
              <a:lumMod val="85000"/>
            </a:schemeClr>
          </a:solidFill>
        </p:spPr>
        <p:txBody>
          <a:bodyPr wrap="square" rtlCol="0">
            <a:spAutoFit/>
          </a:bodyPr>
          <a:lstStyle/>
          <a:p>
            <a:pPr algn="ctr"/>
            <a:r>
              <a:rPr lang="en-ZA" sz="2400">
                <a:solidFill>
                  <a:srgbClr val="FF0000"/>
                </a:solidFill>
              </a:rPr>
              <a:t>2</a:t>
            </a:r>
            <a:r>
              <a:rPr lang="en-ZA" sz="2400" smtClean="0">
                <a:solidFill>
                  <a:srgbClr val="FF0000"/>
                </a:solidFill>
              </a:rPr>
              <a:t>2%</a:t>
            </a:r>
            <a:endParaRPr lang="en-ZA" sz="2400">
              <a:solidFill>
                <a:srgbClr val="FF0000"/>
              </a:solidFill>
            </a:endParaRPr>
          </a:p>
        </p:txBody>
      </p:sp>
      <p:sp>
        <p:nvSpPr>
          <p:cNvPr id="23" name="TextBox 22"/>
          <p:cNvSpPr txBox="1"/>
          <p:nvPr/>
        </p:nvSpPr>
        <p:spPr>
          <a:xfrm>
            <a:off x="3941018" y="4768935"/>
            <a:ext cx="1312168"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62%</a:t>
            </a:r>
            <a:endParaRPr lang="en-ZA" sz="2400">
              <a:solidFill>
                <a:srgbClr val="FF0000"/>
              </a:solidFill>
            </a:endParaRPr>
          </a:p>
        </p:txBody>
      </p:sp>
      <p:sp>
        <p:nvSpPr>
          <p:cNvPr id="24" name="TextBox 23"/>
          <p:cNvSpPr txBox="1"/>
          <p:nvPr/>
        </p:nvSpPr>
        <p:spPr>
          <a:xfrm>
            <a:off x="5529646" y="4768934"/>
            <a:ext cx="1272952"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48%</a:t>
            </a:r>
            <a:endParaRPr lang="en-ZA" sz="2400">
              <a:solidFill>
                <a:srgbClr val="FF0000"/>
              </a:solidFill>
            </a:endParaRPr>
          </a:p>
        </p:txBody>
      </p:sp>
      <p:sp>
        <p:nvSpPr>
          <p:cNvPr id="26" name="TextBox 25"/>
          <p:cNvSpPr txBox="1"/>
          <p:nvPr/>
        </p:nvSpPr>
        <p:spPr>
          <a:xfrm>
            <a:off x="301030" y="5435514"/>
            <a:ext cx="1656184" cy="646331"/>
          </a:xfrm>
          <a:prstGeom prst="rect">
            <a:avLst/>
          </a:prstGeom>
          <a:solidFill>
            <a:schemeClr val="bg1">
              <a:lumMod val="75000"/>
            </a:schemeClr>
          </a:solidFill>
        </p:spPr>
        <p:txBody>
          <a:bodyPr wrap="square" rtlCol="0">
            <a:spAutoFit/>
          </a:bodyPr>
          <a:lstStyle/>
          <a:p>
            <a:r>
              <a:rPr lang="en-ZA" smtClean="0"/>
              <a:t>% absent &gt; </a:t>
            </a:r>
            <a:r>
              <a:rPr lang="en-ZA" b="1">
                <a:solidFill>
                  <a:srgbClr val="FF0000"/>
                </a:solidFill>
              </a:rPr>
              <a:t>2</a:t>
            </a:r>
            <a:r>
              <a:rPr lang="en-ZA" b="1" smtClean="0">
                <a:solidFill>
                  <a:srgbClr val="FF0000"/>
                </a:solidFill>
              </a:rPr>
              <a:t> months</a:t>
            </a:r>
            <a:r>
              <a:rPr lang="en-ZA" smtClean="0"/>
              <a:t> </a:t>
            </a:r>
            <a:r>
              <a:rPr lang="en-ZA" sz="1400" smtClean="0"/>
              <a:t>(40 days)</a:t>
            </a:r>
            <a:endParaRPr lang="en-ZA"/>
          </a:p>
        </p:txBody>
      </p:sp>
      <p:sp>
        <p:nvSpPr>
          <p:cNvPr id="27" name="TextBox 26"/>
          <p:cNvSpPr txBox="1"/>
          <p:nvPr/>
        </p:nvSpPr>
        <p:spPr>
          <a:xfrm>
            <a:off x="2317254" y="5527848"/>
            <a:ext cx="1318642" cy="461665"/>
          </a:xfrm>
          <a:prstGeom prst="rect">
            <a:avLst/>
          </a:prstGeom>
          <a:solidFill>
            <a:schemeClr val="bg1">
              <a:lumMod val="85000"/>
            </a:schemeClr>
          </a:solidFill>
        </p:spPr>
        <p:txBody>
          <a:bodyPr wrap="square" rtlCol="0">
            <a:spAutoFit/>
          </a:bodyPr>
          <a:lstStyle/>
          <a:p>
            <a:pPr algn="ctr"/>
            <a:r>
              <a:rPr lang="en-ZA" sz="2400">
                <a:solidFill>
                  <a:srgbClr val="FF0000"/>
                </a:solidFill>
              </a:rPr>
              <a:t>5</a:t>
            </a:r>
            <a:r>
              <a:rPr lang="en-ZA" sz="2400" smtClean="0">
                <a:solidFill>
                  <a:srgbClr val="FF0000"/>
                </a:solidFill>
              </a:rPr>
              <a:t>%</a:t>
            </a:r>
            <a:endParaRPr lang="en-ZA" sz="2400">
              <a:solidFill>
                <a:srgbClr val="FF0000"/>
              </a:solidFill>
            </a:endParaRPr>
          </a:p>
        </p:txBody>
      </p:sp>
      <p:sp>
        <p:nvSpPr>
          <p:cNvPr id="28" name="TextBox 27"/>
          <p:cNvSpPr txBox="1"/>
          <p:nvPr/>
        </p:nvSpPr>
        <p:spPr>
          <a:xfrm>
            <a:off x="3918173" y="5416702"/>
            <a:ext cx="1312168" cy="646331"/>
          </a:xfrm>
          <a:prstGeom prst="rect">
            <a:avLst/>
          </a:prstGeom>
          <a:solidFill>
            <a:schemeClr val="bg1">
              <a:lumMod val="85000"/>
            </a:schemeClr>
          </a:solidFill>
        </p:spPr>
        <p:txBody>
          <a:bodyPr wrap="square" rtlCol="0">
            <a:spAutoFit/>
          </a:bodyPr>
          <a:lstStyle/>
          <a:p>
            <a:pPr algn="ctr"/>
            <a:r>
              <a:rPr lang="en-ZA" sz="3600" b="1" smtClean="0">
                <a:solidFill>
                  <a:srgbClr val="FF0000"/>
                </a:solidFill>
              </a:rPr>
              <a:t>12%</a:t>
            </a:r>
            <a:endParaRPr lang="en-ZA" sz="3600" b="1">
              <a:solidFill>
                <a:srgbClr val="FF0000"/>
              </a:solidFill>
            </a:endParaRPr>
          </a:p>
        </p:txBody>
      </p:sp>
      <p:sp>
        <p:nvSpPr>
          <p:cNvPr id="29" name="TextBox 28"/>
          <p:cNvSpPr txBox="1"/>
          <p:nvPr/>
        </p:nvSpPr>
        <p:spPr>
          <a:xfrm>
            <a:off x="5506801" y="5445736"/>
            <a:ext cx="1272952"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0%</a:t>
            </a:r>
            <a:endParaRPr lang="en-ZA" sz="2400">
              <a:solidFill>
                <a:srgbClr val="FF0000"/>
              </a:solidFill>
            </a:endParaRPr>
          </a:p>
        </p:txBody>
      </p:sp>
      <p:sp>
        <p:nvSpPr>
          <p:cNvPr id="7" name="TextBox 6"/>
          <p:cNvSpPr txBox="1"/>
          <p:nvPr/>
        </p:nvSpPr>
        <p:spPr>
          <a:xfrm>
            <a:off x="3889607" y="1941031"/>
            <a:ext cx="1368152" cy="276999"/>
          </a:xfrm>
          <a:prstGeom prst="rect">
            <a:avLst/>
          </a:prstGeom>
          <a:solidFill>
            <a:schemeClr val="accent3">
              <a:lumMod val="60000"/>
              <a:lumOff val="40000"/>
            </a:schemeClr>
          </a:solidFill>
        </p:spPr>
        <p:txBody>
          <a:bodyPr wrap="square" rtlCol="0">
            <a:spAutoFit/>
          </a:bodyPr>
          <a:lstStyle/>
          <a:p>
            <a:pPr algn="ctr"/>
            <a:r>
              <a:rPr lang="en-ZA" sz="1200" b="1" smtClean="0"/>
              <a:t>Eastern Cape</a:t>
            </a:r>
            <a:endParaRPr lang="en-ZA" sz="1200" b="1"/>
          </a:p>
        </p:txBody>
      </p:sp>
      <p:pic>
        <p:nvPicPr>
          <p:cNvPr id="2056" name="Picture 8" descr="Map showing the location of the Eastern Cape in the southern part of South Afric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89607" y="2221142"/>
            <a:ext cx="1363232" cy="129916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2" name="Straight Arrow Connector 31"/>
          <p:cNvCxnSpPr/>
          <p:nvPr/>
        </p:nvCxnSpPr>
        <p:spPr>
          <a:xfrm flipH="1" flipV="1">
            <a:off x="1895897" y="5989513"/>
            <a:ext cx="360040" cy="1952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55937" y="6167933"/>
            <a:ext cx="936104" cy="576064"/>
          </a:xfrm>
          <a:prstGeom prst="rect">
            <a:avLst/>
          </a:prstGeom>
          <a:solidFill>
            <a:schemeClr val="bg1">
              <a:lumMod val="95000"/>
            </a:schemeClr>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smtClean="0"/>
              <a:t>1.3 days a week</a:t>
            </a:r>
            <a:endParaRPr lang="en-ZA" sz="1600"/>
          </a:p>
        </p:txBody>
      </p:sp>
      <p:sp>
        <p:nvSpPr>
          <p:cNvPr id="30" name="Slide Number Placeholder 29"/>
          <p:cNvSpPr>
            <a:spLocks noGrp="1"/>
          </p:cNvSpPr>
          <p:nvPr>
            <p:ph type="sldNum" sz="quarter" idx="12"/>
          </p:nvPr>
        </p:nvSpPr>
        <p:spPr/>
        <p:txBody>
          <a:bodyPr/>
          <a:lstStyle/>
          <a:p>
            <a:fld id="{555B2511-D5A3-487A-82FF-4C039FEE504B}" type="slidenum">
              <a:rPr lang="en-ZA" smtClean="0"/>
              <a:pPr/>
              <a:t>12</a:t>
            </a:fld>
            <a:endParaRPr lang="en-ZA"/>
          </a:p>
        </p:txBody>
      </p:sp>
      <p:pic>
        <p:nvPicPr>
          <p:cNvPr id="7170" name="Picture 2" descr="Map showing the location of KwaZulu-Natal in the south-eastern part of South Afric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20272" y="2191518"/>
            <a:ext cx="1368152" cy="130949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7020272" y="1914519"/>
            <a:ext cx="1368152" cy="276999"/>
          </a:xfrm>
          <a:prstGeom prst="rect">
            <a:avLst/>
          </a:prstGeom>
          <a:solidFill>
            <a:schemeClr val="accent6">
              <a:lumMod val="60000"/>
              <a:lumOff val="40000"/>
            </a:schemeClr>
          </a:solidFill>
        </p:spPr>
        <p:txBody>
          <a:bodyPr wrap="square" rtlCol="0">
            <a:spAutoFit/>
          </a:bodyPr>
          <a:lstStyle/>
          <a:p>
            <a:pPr algn="ctr"/>
            <a:r>
              <a:rPr lang="en-ZA" sz="1200" b="1" smtClean="0"/>
              <a:t>KwaZulu-Natal</a:t>
            </a:r>
            <a:endParaRPr lang="en-ZA" sz="1200" b="1"/>
          </a:p>
        </p:txBody>
      </p:sp>
      <p:sp>
        <p:nvSpPr>
          <p:cNvPr id="34" name="TextBox 33"/>
          <p:cNvSpPr txBox="1"/>
          <p:nvPr/>
        </p:nvSpPr>
        <p:spPr>
          <a:xfrm>
            <a:off x="7078823" y="4019206"/>
            <a:ext cx="1272952"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82%</a:t>
            </a:r>
            <a:endParaRPr lang="en-ZA" sz="2400">
              <a:solidFill>
                <a:srgbClr val="FF0000"/>
              </a:solidFill>
            </a:endParaRPr>
          </a:p>
        </p:txBody>
      </p:sp>
      <p:sp>
        <p:nvSpPr>
          <p:cNvPr id="35" name="TextBox 34"/>
          <p:cNvSpPr txBox="1"/>
          <p:nvPr/>
        </p:nvSpPr>
        <p:spPr>
          <a:xfrm>
            <a:off x="7079170" y="4788198"/>
            <a:ext cx="1272952" cy="461665"/>
          </a:xfrm>
          <a:prstGeom prst="rect">
            <a:avLst/>
          </a:prstGeom>
          <a:solidFill>
            <a:schemeClr val="bg1">
              <a:lumMod val="85000"/>
            </a:schemeClr>
          </a:solidFill>
        </p:spPr>
        <p:txBody>
          <a:bodyPr wrap="square" rtlCol="0">
            <a:spAutoFit/>
          </a:bodyPr>
          <a:lstStyle/>
          <a:p>
            <a:pPr algn="ctr"/>
            <a:r>
              <a:rPr lang="en-ZA" sz="2400" smtClean="0">
                <a:solidFill>
                  <a:srgbClr val="FF0000"/>
                </a:solidFill>
              </a:rPr>
              <a:t>73%</a:t>
            </a:r>
            <a:endParaRPr lang="en-ZA" sz="2400">
              <a:solidFill>
                <a:srgbClr val="FF0000"/>
              </a:solidFill>
            </a:endParaRPr>
          </a:p>
        </p:txBody>
      </p:sp>
      <p:sp>
        <p:nvSpPr>
          <p:cNvPr id="36" name="TextBox 35"/>
          <p:cNvSpPr txBox="1"/>
          <p:nvPr/>
        </p:nvSpPr>
        <p:spPr>
          <a:xfrm>
            <a:off x="7056325" y="5465000"/>
            <a:ext cx="1272952" cy="584775"/>
          </a:xfrm>
          <a:prstGeom prst="rect">
            <a:avLst/>
          </a:prstGeom>
          <a:solidFill>
            <a:schemeClr val="bg1">
              <a:lumMod val="85000"/>
            </a:schemeClr>
          </a:solidFill>
        </p:spPr>
        <p:txBody>
          <a:bodyPr wrap="square" rtlCol="0">
            <a:spAutoFit/>
          </a:bodyPr>
          <a:lstStyle/>
          <a:p>
            <a:pPr algn="ctr"/>
            <a:r>
              <a:rPr lang="en-ZA" sz="3200" b="1" smtClean="0">
                <a:solidFill>
                  <a:srgbClr val="FF0000"/>
                </a:solidFill>
              </a:rPr>
              <a:t>10%</a:t>
            </a:r>
            <a:endParaRPr lang="en-ZA" sz="3200" b="1">
              <a:solidFill>
                <a:srgbClr val="FF0000"/>
              </a:solidFill>
            </a:endParaRPr>
          </a:p>
        </p:txBody>
      </p:sp>
    </p:spTree>
    <p:extLst>
      <p:ext uri="{BB962C8B-B14F-4D97-AF65-F5344CB8AC3E}">
        <p14:creationId xmlns:p14="http://schemas.microsoft.com/office/powerpoint/2010/main" xmlns="" val="12271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21" grpId="0" animBg="1"/>
      <p:bldP spid="22" grpId="0" animBg="1"/>
      <p:bldP spid="23" grpId="0" animBg="1"/>
      <p:bldP spid="24" grpId="0" animBg="1"/>
      <p:bldP spid="26" grpId="0" animBg="1"/>
      <p:bldP spid="27" grpId="0" animBg="1"/>
      <p:bldP spid="28" grpId="0" animBg="1"/>
      <p:bldP spid="29"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pPr>
              <a:lnSpc>
                <a:spcPct val="140000"/>
              </a:lnSpc>
            </a:pPr>
            <a:r>
              <a:rPr lang="en-US" sz="2800" dirty="0"/>
              <a:t>Overview of the SA education system </a:t>
            </a:r>
            <a:endParaRPr lang="en-US" sz="2800" dirty="0" smtClean="0"/>
          </a:p>
          <a:p>
            <a:pPr>
              <a:lnSpc>
                <a:spcPct val="140000"/>
              </a:lnSpc>
            </a:pPr>
            <a:r>
              <a:rPr lang="en-US" sz="2800" dirty="0" smtClean="0"/>
              <a:t>State of education since the transition</a:t>
            </a:r>
          </a:p>
          <a:p>
            <a:pPr>
              <a:lnSpc>
                <a:spcPct val="140000"/>
              </a:lnSpc>
            </a:pPr>
            <a:r>
              <a:rPr lang="en-US" sz="2800" dirty="0" smtClean="0"/>
              <a:t>Overview of teacher union membership in SA</a:t>
            </a:r>
          </a:p>
          <a:p>
            <a:pPr>
              <a:lnSpc>
                <a:spcPct val="140000"/>
              </a:lnSpc>
            </a:pPr>
            <a:r>
              <a:rPr lang="en-US" sz="2800" dirty="0" smtClean="0"/>
              <a:t>Teacher content knowledge in South Africa</a:t>
            </a:r>
          </a:p>
          <a:p>
            <a:pPr>
              <a:lnSpc>
                <a:spcPct val="140000"/>
              </a:lnSpc>
            </a:pPr>
            <a:r>
              <a:rPr lang="en-US" sz="2800" dirty="0" smtClean="0"/>
              <a:t>What is the role of school management in addressing the problem?</a:t>
            </a:r>
          </a:p>
          <a:p>
            <a:pPr>
              <a:lnSpc>
                <a:spcPct val="140000"/>
              </a:lnSpc>
            </a:pPr>
            <a:r>
              <a:rPr lang="en-US" sz="2800" dirty="0" smtClean="0"/>
              <a:t>Conclusion</a:t>
            </a:r>
          </a:p>
        </p:txBody>
      </p:sp>
      <p:sp>
        <p:nvSpPr>
          <p:cNvPr id="4" name="Slide Number Placeholder 3"/>
          <p:cNvSpPr>
            <a:spLocks noGrp="1"/>
          </p:cNvSpPr>
          <p:nvPr>
            <p:ph type="sldNum" sz="quarter" idx="12"/>
          </p:nvPr>
        </p:nvSpPr>
        <p:spPr/>
        <p:txBody>
          <a:bodyPr/>
          <a:lstStyle/>
          <a:p>
            <a:fld id="{555B2511-D5A3-487A-82FF-4C039FEE504B}" type="slidenum">
              <a:rPr lang="en-ZA" smtClean="0"/>
              <a:pPr/>
              <a:t>13</a:t>
            </a:fld>
            <a:endParaRPr lang="en-ZA"/>
          </a:p>
        </p:txBody>
      </p:sp>
    </p:spTree>
    <p:extLst>
      <p:ext uri="{BB962C8B-B14F-4D97-AF65-F5344CB8AC3E}">
        <p14:creationId xmlns:p14="http://schemas.microsoft.com/office/powerpoint/2010/main" xmlns="" val="38397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81192" y="5996310"/>
            <a:ext cx="2133600" cy="365125"/>
          </a:xfrm>
        </p:spPr>
        <p:txBody>
          <a:bodyPr/>
          <a:lstStyle/>
          <a:p>
            <a:fld id="{555B2511-D5A3-487A-82FF-4C039FEE504B}" type="slidenum">
              <a:rPr lang="en-ZA" smtClean="0"/>
              <a:pPr/>
              <a:t>14</a:t>
            </a:fld>
            <a:endParaRPr lang="en-ZA"/>
          </a:p>
        </p:txBody>
      </p:sp>
      <p:sp>
        <p:nvSpPr>
          <p:cNvPr id="5" name="Rectangle 4"/>
          <p:cNvSpPr/>
          <p:nvPr/>
        </p:nvSpPr>
        <p:spPr>
          <a:xfrm>
            <a:off x="1619672" y="4509120"/>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LOLT</a:t>
            </a:r>
            <a:endParaRPr lang="en-US" sz="2400" b="1" dirty="0">
              <a:solidFill>
                <a:srgbClr val="800000"/>
              </a:solidFill>
            </a:endParaRPr>
          </a:p>
        </p:txBody>
      </p:sp>
      <p:sp>
        <p:nvSpPr>
          <p:cNvPr id="7" name="Rectangle 6"/>
          <p:cNvSpPr/>
          <p:nvPr/>
        </p:nvSpPr>
        <p:spPr>
          <a:xfrm>
            <a:off x="3275856" y="1052736"/>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Teacher unions</a:t>
            </a:r>
            <a:endParaRPr lang="en-US" sz="2400" b="1" dirty="0">
              <a:solidFill>
                <a:srgbClr val="800000"/>
              </a:solidFill>
            </a:endParaRPr>
          </a:p>
        </p:txBody>
      </p:sp>
      <p:sp>
        <p:nvSpPr>
          <p:cNvPr id="8" name="Rectangle 7"/>
          <p:cNvSpPr/>
          <p:nvPr/>
        </p:nvSpPr>
        <p:spPr>
          <a:xfrm>
            <a:off x="4932040" y="1052736"/>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800000"/>
                </a:solidFill>
              </a:rPr>
              <a:t>Teacher training</a:t>
            </a:r>
          </a:p>
          <a:p>
            <a:pPr algn="ctr"/>
            <a:r>
              <a:rPr lang="en-US" sz="2400" b="1" dirty="0">
                <a:solidFill>
                  <a:srgbClr val="800000"/>
                </a:solidFill>
              </a:rPr>
              <a:t>(in &amp; pre)</a:t>
            </a:r>
          </a:p>
        </p:txBody>
      </p:sp>
      <p:sp>
        <p:nvSpPr>
          <p:cNvPr id="10" name="Rectangle 9"/>
          <p:cNvSpPr/>
          <p:nvPr/>
        </p:nvSpPr>
        <p:spPr>
          <a:xfrm>
            <a:off x="6588224" y="1052736"/>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Civil service capacity</a:t>
            </a:r>
            <a:endParaRPr lang="en-US" sz="2400" b="1" dirty="0">
              <a:solidFill>
                <a:srgbClr val="800000"/>
              </a:solidFill>
            </a:endParaRPr>
          </a:p>
        </p:txBody>
      </p:sp>
      <p:sp>
        <p:nvSpPr>
          <p:cNvPr id="11" name="Rectangle 10"/>
          <p:cNvSpPr/>
          <p:nvPr/>
        </p:nvSpPr>
        <p:spPr>
          <a:xfrm>
            <a:off x="1619672"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800000"/>
                </a:solidFill>
              </a:rPr>
              <a:t>Resources</a:t>
            </a:r>
            <a:endParaRPr lang="en-US" sz="2400" b="1" dirty="0">
              <a:solidFill>
                <a:srgbClr val="800000"/>
              </a:solidFill>
            </a:endParaRPr>
          </a:p>
        </p:txBody>
      </p:sp>
      <p:sp>
        <p:nvSpPr>
          <p:cNvPr id="12" name="Rectangle 11"/>
          <p:cNvSpPr/>
          <p:nvPr/>
        </p:nvSpPr>
        <p:spPr>
          <a:xfrm>
            <a:off x="3275856"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Access </a:t>
            </a:r>
            <a:r>
              <a:rPr lang="en-US" sz="2400" b="1" dirty="0" err="1" smtClean="0">
                <a:solidFill>
                  <a:srgbClr val="800000"/>
                </a:solidFill>
              </a:rPr>
              <a:t>vs</a:t>
            </a:r>
            <a:r>
              <a:rPr lang="en-US" sz="2400" b="1" dirty="0" smtClean="0">
                <a:solidFill>
                  <a:srgbClr val="800000"/>
                </a:solidFill>
              </a:rPr>
              <a:t> Quality</a:t>
            </a:r>
            <a:endParaRPr lang="en-US" sz="2400" b="1" dirty="0">
              <a:solidFill>
                <a:srgbClr val="800000"/>
              </a:solidFill>
            </a:endParaRPr>
          </a:p>
        </p:txBody>
      </p:sp>
      <p:sp>
        <p:nvSpPr>
          <p:cNvPr id="13" name="Rectangle 12"/>
          <p:cNvSpPr/>
          <p:nvPr/>
        </p:nvSpPr>
        <p:spPr>
          <a:xfrm>
            <a:off x="4932040"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Grade R / ECD</a:t>
            </a:r>
            <a:endParaRPr lang="en-US" sz="2400" b="1" dirty="0">
              <a:solidFill>
                <a:srgbClr val="800000"/>
              </a:solidFill>
            </a:endParaRPr>
          </a:p>
        </p:txBody>
      </p:sp>
      <p:sp>
        <p:nvSpPr>
          <p:cNvPr id="14" name="Rectangle 13"/>
          <p:cNvSpPr/>
          <p:nvPr/>
        </p:nvSpPr>
        <p:spPr>
          <a:xfrm>
            <a:off x="6588224"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800000"/>
                </a:solidFill>
              </a:rPr>
              <a:t>Accountability &amp; Capacity</a:t>
            </a:r>
            <a:endParaRPr lang="en-US" sz="1600" b="1" dirty="0">
              <a:solidFill>
                <a:srgbClr val="800000"/>
              </a:solidFill>
            </a:endParaRPr>
          </a:p>
        </p:txBody>
      </p:sp>
      <p:sp>
        <p:nvSpPr>
          <p:cNvPr id="15" name="Rectangle 14"/>
          <p:cNvSpPr/>
          <p:nvPr/>
        </p:nvSpPr>
        <p:spPr>
          <a:xfrm>
            <a:off x="1619672" y="1052736"/>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Teacher CK</a:t>
            </a:r>
            <a:endParaRPr lang="en-US" sz="2400" b="1" dirty="0">
              <a:solidFill>
                <a:srgbClr val="800000"/>
              </a:solidFill>
            </a:endParaRPr>
          </a:p>
        </p:txBody>
      </p:sp>
      <p:sp>
        <p:nvSpPr>
          <p:cNvPr id="16" name="Rectangle 15"/>
          <p:cNvSpPr/>
          <p:nvPr/>
        </p:nvSpPr>
        <p:spPr>
          <a:xfrm>
            <a:off x="3275856" y="4509120"/>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Student performance</a:t>
            </a:r>
            <a:endParaRPr lang="en-US" b="1" dirty="0">
              <a:solidFill>
                <a:srgbClr val="800000"/>
              </a:solidFill>
            </a:endParaRPr>
          </a:p>
        </p:txBody>
      </p:sp>
      <p:sp>
        <p:nvSpPr>
          <p:cNvPr id="17" name="Rectangle 16"/>
          <p:cNvSpPr/>
          <p:nvPr/>
        </p:nvSpPr>
        <p:spPr>
          <a:xfrm>
            <a:off x="4932040" y="4509120"/>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Teacher absenteeism</a:t>
            </a:r>
            <a:endParaRPr lang="en-US" b="1" dirty="0">
              <a:solidFill>
                <a:srgbClr val="800000"/>
              </a:solidFill>
            </a:endParaRPr>
          </a:p>
        </p:txBody>
      </p:sp>
      <p:sp>
        <p:nvSpPr>
          <p:cNvPr id="18" name="Rectangle 17"/>
          <p:cNvSpPr/>
          <p:nvPr/>
        </p:nvSpPr>
        <p:spPr>
          <a:xfrm>
            <a:off x="6588224" y="4509120"/>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Learning deficits</a:t>
            </a:r>
            <a:endParaRPr lang="en-US" sz="2400" b="1" dirty="0">
              <a:solidFill>
                <a:srgbClr val="800000"/>
              </a:solidFill>
            </a:endParaRPr>
          </a:p>
        </p:txBody>
      </p:sp>
      <p:sp>
        <p:nvSpPr>
          <p:cNvPr id="19" name="TextBox 18"/>
          <p:cNvSpPr txBox="1"/>
          <p:nvPr/>
        </p:nvSpPr>
        <p:spPr>
          <a:xfrm>
            <a:off x="3059832" y="260648"/>
            <a:ext cx="3384376" cy="523220"/>
          </a:xfrm>
          <a:prstGeom prst="rect">
            <a:avLst/>
          </a:prstGeom>
          <a:noFill/>
        </p:spPr>
        <p:txBody>
          <a:bodyPr wrap="square" rtlCol="0">
            <a:spAutoFit/>
          </a:bodyPr>
          <a:lstStyle/>
          <a:p>
            <a:r>
              <a:rPr lang="en-US" sz="2800" b="1" dirty="0" smtClean="0"/>
              <a:t>Things to discuss?</a:t>
            </a:r>
            <a:endParaRPr lang="en-US" sz="2800" b="1" dirty="0"/>
          </a:p>
        </p:txBody>
      </p:sp>
    </p:spTree>
    <p:extLst>
      <p:ext uri="{BB962C8B-B14F-4D97-AF65-F5344CB8AC3E}">
        <p14:creationId xmlns:p14="http://schemas.microsoft.com/office/powerpoint/2010/main" xmlns="" val="2852846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81192" y="5996310"/>
            <a:ext cx="2133600" cy="365125"/>
          </a:xfrm>
        </p:spPr>
        <p:txBody>
          <a:bodyPr/>
          <a:lstStyle/>
          <a:p>
            <a:fld id="{555B2511-D5A3-487A-82FF-4C039FEE504B}" type="slidenum">
              <a:rPr lang="en-ZA" smtClean="0"/>
              <a:pPr/>
              <a:t>15</a:t>
            </a:fld>
            <a:endParaRPr lang="en-ZA"/>
          </a:p>
        </p:txBody>
      </p:sp>
      <p:sp>
        <p:nvSpPr>
          <p:cNvPr id="5" name="Rectangle 4"/>
          <p:cNvSpPr/>
          <p:nvPr/>
        </p:nvSpPr>
        <p:spPr>
          <a:xfrm>
            <a:off x="1619672" y="4509120"/>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LOLT</a:t>
            </a:r>
            <a:endParaRPr lang="en-US" sz="2400" b="1" dirty="0">
              <a:solidFill>
                <a:srgbClr val="800000"/>
              </a:solidFill>
            </a:endParaRPr>
          </a:p>
        </p:txBody>
      </p:sp>
      <p:sp>
        <p:nvSpPr>
          <p:cNvPr id="7" name="Rectangle 6"/>
          <p:cNvSpPr/>
          <p:nvPr/>
        </p:nvSpPr>
        <p:spPr>
          <a:xfrm>
            <a:off x="3275856" y="1052736"/>
            <a:ext cx="1440160" cy="1440160"/>
          </a:xfrm>
          <a:prstGeom prst="rect">
            <a:avLst/>
          </a:prstGeom>
          <a:solidFill>
            <a:srgbClr val="FFFF00"/>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Teacher unions</a:t>
            </a:r>
            <a:endParaRPr lang="en-US" sz="2400" b="1" dirty="0">
              <a:solidFill>
                <a:srgbClr val="800000"/>
              </a:solidFill>
            </a:endParaRPr>
          </a:p>
        </p:txBody>
      </p:sp>
      <p:sp>
        <p:nvSpPr>
          <p:cNvPr id="8" name="Rectangle 7"/>
          <p:cNvSpPr/>
          <p:nvPr/>
        </p:nvSpPr>
        <p:spPr>
          <a:xfrm>
            <a:off x="4932040" y="1052736"/>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Teacher training</a:t>
            </a:r>
          </a:p>
          <a:p>
            <a:pPr algn="ctr"/>
            <a:r>
              <a:rPr lang="en-US" sz="2400" b="1" dirty="0" smtClean="0">
                <a:solidFill>
                  <a:srgbClr val="800000"/>
                </a:solidFill>
              </a:rPr>
              <a:t>(in &amp; pre)</a:t>
            </a:r>
            <a:endParaRPr lang="en-US" sz="2400" b="1" dirty="0">
              <a:solidFill>
                <a:srgbClr val="800000"/>
              </a:solidFill>
            </a:endParaRPr>
          </a:p>
        </p:txBody>
      </p:sp>
      <p:sp>
        <p:nvSpPr>
          <p:cNvPr id="10" name="Rectangle 9"/>
          <p:cNvSpPr/>
          <p:nvPr/>
        </p:nvSpPr>
        <p:spPr>
          <a:xfrm>
            <a:off x="6588224" y="1052736"/>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Civil service capacity</a:t>
            </a:r>
            <a:endParaRPr lang="en-US" sz="2400" b="1" dirty="0">
              <a:solidFill>
                <a:srgbClr val="800000"/>
              </a:solidFill>
            </a:endParaRPr>
          </a:p>
        </p:txBody>
      </p:sp>
      <p:sp>
        <p:nvSpPr>
          <p:cNvPr id="11" name="Rectangle 10"/>
          <p:cNvSpPr/>
          <p:nvPr/>
        </p:nvSpPr>
        <p:spPr>
          <a:xfrm>
            <a:off x="1619672"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800000"/>
                </a:solidFill>
              </a:rPr>
              <a:t>Resources</a:t>
            </a:r>
            <a:endParaRPr lang="en-US" sz="2400" b="1" dirty="0">
              <a:solidFill>
                <a:srgbClr val="800000"/>
              </a:solidFill>
            </a:endParaRPr>
          </a:p>
        </p:txBody>
      </p:sp>
      <p:sp>
        <p:nvSpPr>
          <p:cNvPr id="12" name="Rectangle 11"/>
          <p:cNvSpPr/>
          <p:nvPr/>
        </p:nvSpPr>
        <p:spPr>
          <a:xfrm>
            <a:off x="3275856"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Access </a:t>
            </a:r>
            <a:r>
              <a:rPr lang="en-US" sz="2400" b="1" dirty="0" err="1" smtClean="0">
                <a:solidFill>
                  <a:srgbClr val="800000"/>
                </a:solidFill>
              </a:rPr>
              <a:t>vs</a:t>
            </a:r>
            <a:r>
              <a:rPr lang="en-US" sz="2400" b="1" dirty="0" smtClean="0">
                <a:solidFill>
                  <a:srgbClr val="800000"/>
                </a:solidFill>
              </a:rPr>
              <a:t> Quality</a:t>
            </a:r>
            <a:endParaRPr lang="en-US" sz="2400" b="1" dirty="0">
              <a:solidFill>
                <a:srgbClr val="800000"/>
              </a:solidFill>
            </a:endParaRPr>
          </a:p>
        </p:txBody>
      </p:sp>
      <p:sp>
        <p:nvSpPr>
          <p:cNvPr id="13" name="Rectangle 12"/>
          <p:cNvSpPr/>
          <p:nvPr/>
        </p:nvSpPr>
        <p:spPr>
          <a:xfrm>
            <a:off x="4932040"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Grade R / ECD</a:t>
            </a:r>
            <a:endParaRPr lang="en-US" sz="2400" b="1" dirty="0">
              <a:solidFill>
                <a:srgbClr val="800000"/>
              </a:solidFill>
            </a:endParaRPr>
          </a:p>
        </p:txBody>
      </p:sp>
      <p:sp>
        <p:nvSpPr>
          <p:cNvPr id="14" name="Rectangle 13"/>
          <p:cNvSpPr/>
          <p:nvPr/>
        </p:nvSpPr>
        <p:spPr>
          <a:xfrm>
            <a:off x="6588224" y="2780928"/>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800000"/>
                </a:solidFill>
              </a:rPr>
              <a:t>Accountability</a:t>
            </a:r>
            <a:r>
              <a:rPr lang="en-US" sz="1600" b="1" dirty="0">
                <a:solidFill>
                  <a:srgbClr val="800000"/>
                </a:solidFill>
              </a:rPr>
              <a:t> </a:t>
            </a:r>
            <a:r>
              <a:rPr lang="en-US" sz="1600" b="1" dirty="0" smtClean="0">
                <a:solidFill>
                  <a:srgbClr val="800000"/>
                </a:solidFill>
              </a:rPr>
              <a:t>&amp; Capacity</a:t>
            </a:r>
          </a:p>
        </p:txBody>
      </p:sp>
      <p:sp>
        <p:nvSpPr>
          <p:cNvPr id="15" name="Rectangle 14"/>
          <p:cNvSpPr/>
          <p:nvPr/>
        </p:nvSpPr>
        <p:spPr>
          <a:xfrm>
            <a:off x="1619672" y="1052736"/>
            <a:ext cx="1440160" cy="1440160"/>
          </a:xfrm>
          <a:prstGeom prst="rect">
            <a:avLst/>
          </a:prstGeom>
          <a:solidFill>
            <a:srgbClr val="FFFF00"/>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Teacher CK</a:t>
            </a:r>
            <a:endParaRPr lang="en-US" sz="2400" b="1" dirty="0">
              <a:solidFill>
                <a:srgbClr val="800000"/>
              </a:solidFill>
            </a:endParaRPr>
          </a:p>
        </p:txBody>
      </p:sp>
      <p:sp>
        <p:nvSpPr>
          <p:cNvPr id="16" name="Rectangle 15"/>
          <p:cNvSpPr/>
          <p:nvPr/>
        </p:nvSpPr>
        <p:spPr>
          <a:xfrm>
            <a:off x="3275856" y="4509120"/>
            <a:ext cx="1440160" cy="1440160"/>
          </a:xfrm>
          <a:prstGeom prst="rect">
            <a:avLst/>
          </a:prstGeom>
          <a:solidFill>
            <a:srgbClr val="FFFF00"/>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Student performance</a:t>
            </a:r>
            <a:endParaRPr lang="en-US" b="1" dirty="0">
              <a:solidFill>
                <a:srgbClr val="800000"/>
              </a:solidFill>
            </a:endParaRPr>
          </a:p>
        </p:txBody>
      </p:sp>
      <p:sp>
        <p:nvSpPr>
          <p:cNvPr id="17" name="Rectangle 16"/>
          <p:cNvSpPr/>
          <p:nvPr/>
        </p:nvSpPr>
        <p:spPr>
          <a:xfrm>
            <a:off x="4932040" y="4509120"/>
            <a:ext cx="1440160" cy="1440160"/>
          </a:xfrm>
          <a:prstGeom prst="rect">
            <a:avLst/>
          </a:prstGeom>
          <a:solidFill>
            <a:schemeClr val="accent2">
              <a:lumMod val="60000"/>
              <a:lumOff val="40000"/>
            </a:schemeClr>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800000"/>
                </a:solidFill>
              </a:rPr>
              <a:t>Teacher </a:t>
            </a:r>
            <a:r>
              <a:rPr lang="en-US" b="1" dirty="0" smtClean="0">
                <a:solidFill>
                  <a:srgbClr val="800000"/>
                </a:solidFill>
              </a:rPr>
              <a:t>absenteeism</a:t>
            </a:r>
            <a:endParaRPr lang="en-US" b="1" dirty="0">
              <a:solidFill>
                <a:srgbClr val="800000"/>
              </a:solidFill>
            </a:endParaRPr>
          </a:p>
        </p:txBody>
      </p:sp>
      <p:sp>
        <p:nvSpPr>
          <p:cNvPr id="18" name="Rectangle 17"/>
          <p:cNvSpPr/>
          <p:nvPr/>
        </p:nvSpPr>
        <p:spPr>
          <a:xfrm>
            <a:off x="6588224" y="4509120"/>
            <a:ext cx="1440160" cy="1440160"/>
          </a:xfrm>
          <a:prstGeom prst="rect">
            <a:avLst/>
          </a:prstGeom>
          <a:solidFill>
            <a:srgbClr val="FFFF00"/>
          </a:solid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Learning deficits</a:t>
            </a:r>
            <a:endParaRPr lang="en-US" sz="2400" b="1" dirty="0">
              <a:solidFill>
                <a:srgbClr val="800000"/>
              </a:solidFill>
            </a:endParaRPr>
          </a:p>
        </p:txBody>
      </p:sp>
      <p:sp>
        <p:nvSpPr>
          <p:cNvPr id="19" name="TextBox 18"/>
          <p:cNvSpPr txBox="1"/>
          <p:nvPr/>
        </p:nvSpPr>
        <p:spPr>
          <a:xfrm>
            <a:off x="3059832" y="260648"/>
            <a:ext cx="3384376" cy="523220"/>
          </a:xfrm>
          <a:prstGeom prst="rect">
            <a:avLst/>
          </a:prstGeom>
          <a:noFill/>
        </p:spPr>
        <p:txBody>
          <a:bodyPr wrap="square" rtlCol="0">
            <a:spAutoFit/>
          </a:bodyPr>
          <a:lstStyle/>
          <a:p>
            <a:r>
              <a:rPr lang="en-US" sz="2800" b="1" dirty="0" smtClean="0"/>
              <a:t>Things to discuss?</a:t>
            </a:r>
            <a:endParaRPr lang="en-US" sz="2800" b="1" dirty="0"/>
          </a:p>
        </p:txBody>
      </p:sp>
    </p:spTree>
    <p:extLst>
      <p:ext uri="{BB962C8B-B14F-4D97-AF65-F5344CB8AC3E}">
        <p14:creationId xmlns:p14="http://schemas.microsoft.com/office/powerpoint/2010/main" xmlns="" val="76441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Oval 4"/>
          <p:cNvSpPr/>
          <p:nvPr/>
        </p:nvSpPr>
        <p:spPr>
          <a:xfrm>
            <a:off x="2069722" y="1007736"/>
            <a:ext cx="5004556" cy="484252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lnSpc>
                <a:spcPct val="120000"/>
              </a:lnSpc>
            </a:pPr>
            <a:r>
              <a:rPr lang="en-US" sz="7200" b="1" i="1" dirty="0" smtClean="0">
                <a:solidFill>
                  <a:schemeClr val="bg1"/>
                </a:solidFill>
                <a:latin typeface="Helvetica Neue"/>
                <a:cs typeface="Helvetica Neue"/>
              </a:rPr>
              <a:t>(1) </a:t>
            </a:r>
          </a:p>
          <a:p>
            <a:pPr algn="ctr">
              <a:lnSpc>
                <a:spcPct val="120000"/>
              </a:lnSpc>
            </a:pPr>
            <a:r>
              <a:rPr lang="en-US" b="1" i="1" dirty="0" smtClean="0">
                <a:solidFill>
                  <a:schemeClr val="bg1"/>
                </a:solidFill>
                <a:latin typeface="Helvetica Neue"/>
                <a:cs typeface="Helvetica Neue"/>
              </a:rPr>
              <a:t>An overview of the South African education system</a:t>
            </a:r>
            <a:endParaRPr lang="en-US" b="1" i="1" dirty="0">
              <a:solidFill>
                <a:schemeClr val="bg1"/>
              </a:solidFill>
              <a:latin typeface="Helvetica Neue"/>
              <a:cs typeface="Helvetica Neue"/>
            </a:endParaRPr>
          </a:p>
        </p:txBody>
      </p:sp>
    </p:spTree>
    <p:extLst>
      <p:ext uri="{BB962C8B-B14F-4D97-AF65-F5344CB8AC3E}">
        <p14:creationId xmlns:p14="http://schemas.microsoft.com/office/powerpoint/2010/main" xmlns="" val="3476186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mtClean="0"/>
              <a:t>State of SA education since transition</a:t>
            </a:r>
            <a:endParaRPr lang="en-ZA"/>
          </a:p>
        </p:txBody>
      </p:sp>
      <p:sp>
        <p:nvSpPr>
          <p:cNvPr id="3" name="Content Placeholder 2"/>
          <p:cNvSpPr>
            <a:spLocks noGrp="1"/>
          </p:cNvSpPr>
          <p:nvPr>
            <p:ph idx="1"/>
          </p:nvPr>
        </p:nvSpPr>
        <p:spPr>
          <a:xfrm>
            <a:off x="1691680" y="1600200"/>
            <a:ext cx="5976664" cy="4853136"/>
          </a:xfrm>
        </p:spPr>
        <p:txBody>
          <a:bodyPr>
            <a:normAutofit/>
          </a:bodyPr>
          <a:lstStyle/>
          <a:p>
            <a:r>
              <a:rPr lang="en-ZA" sz="2000" dirty="0" smtClean="0"/>
              <a:t>“Although 99.7% of South African children are in school…the outcomes in education are </a:t>
            </a:r>
            <a:r>
              <a:rPr lang="en-ZA" sz="2000" b="1" dirty="0" smtClean="0"/>
              <a:t>abysmal</a:t>
            </a:r>
            <a:r>
              <a:rPr lang="en-ZA" sz="2000" dirty="0" smtClean="0"/>
              <a:t>” (Manuel, 2011)</a:t>
            </a:r>
          </a:p>
          <a:p>
            <a:pPr marL="0" indent="0">
              <a:buNone/>
            </a:pPr>
            <a:endParaRPr lang="en-ZA" sz="2000" dirty="0"/>
          </a:p>
          <a:p>
            <a:r>
              <a:rPr lang="en-ZA" sz="2000" dirty="0"/>
              <a:t>“Without ambiguity or the possibility of misinterpretation, the pieces together reveal the </a:t>
            </a:r>
            <a:r>
              <a:rPr lang="en-ZA" sz="2000" b="1" dirty="0"/>
              <a:t>predicament</a:t>
            </a:r>
            <a:r>
              <a:rPr lang="en-ZA" sz="2000" dirty="0"/>
              <a:t> of South African primary education” (Fleisch, 2008: 2</a:t>
            </a:r>
            <a:r>
              <a:rPr lang="en-ZA" sz="2000" dirty="0" smtClean="0"/>
              <a:t>)</a:t>
            </a:r>
          </a:p>
          <a:p>
            <a:pPr marL="0" indent="0">
              <a:buNone/>
            </a:pPr>
            <a:endParaRPr lang="en-ZA" sz="2000" dirty="0"/>
          </a:p>
          <a:p>
            <a:r>
              <a:rPr lang="en-ZA" sz="2000" dirty="0"/>
              <a:t>“Our researchers found that what students know and can do is </a:t>
            </a:r>
            <a:r>
              <a:rPr lang="en-ZA" sz="2000" b="1" dirty="0"/>
              <a:t>dismal</a:t>
            </a:r>
            <a:r>
              <a:rPr lang="en-ZA" sz="2000" dirty="0" smtClean="0"/>
              <a:t>” (Taylor &amp; Vinjevold, 1999)</a:t>
            </a:r>
          </a:p>
          <a:p>
            <a:pPr marL="0" indent="0">
              <a:buNone/>
            </a:pPr>
            <a:endParaRPr lang="en-ZA" sz="2000" dirty="0"/>
          </a:p>
          <a:p>
            <a:r>
              <a:rPr lang="en-ZA" sz="2000" dirty="0" smtClean="0"/>
              <a:t>“It is not an overstatement to say that South African education is in </a:t>
            </a:r>
            <a:r>
              <a:rPr lang="en-ZA" sz="2000" b="1" dirty="0" smtClean="0"/>
              <a:t>crisis</a:t>
            </a:r>
            <a:r>
              <a:rPr lang="en-ZA" sz="2000" dirty="0" smtClean="0"/>
              <a:t>.” (Van der Berg &amp; Spaull, 2011)</a:t>
            </a:r>
            <a:endParaRPr lang="en-ZA" sz="2000" dirty="0"/>
          </a:p>
          <a:p>
            <a:pPr marL="0" indent="0">
              <a:buNone/>
            </a:pPr>
            <a:endParaRPr lang="en-ZA" sz="18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17</a:t>
            </a:fld>
            <a:endParaRPr lang="en-ZA"/>
          </a:p>
        </p:txBody>
      </p:sp>
      <p:pic>
        <p:nvPicPr>
          <p:cNvPr id="1026" name="Picture 2" descr="http://2.bp.blogspot.com/-jnCZNMqDGGI/TWSf9OQzGDI/AAAAAAAAAAM/qBFV3CFbjuE/s220/BRAAM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11560" y="2060848"/>
            <a:ext cx="864096" cy="13020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2.google.com/images?q=tbn:ANd9GcTaz6I2ZDSymAmEEmvglVC4KG80SlzrbDeOmlcEXFvuXG7fZe0J"/>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97413" y="3501007"/>
            <a:ext cx="927137" cy="136815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1.google.com/images?q=tbn:ANd9GcQYxZxKEplphWL4tbSacchmwwkCla_R6eR9bkuPs6Q4DEzCMQZiCQ"/>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val="0"/>
              </a:ext>
            </a:extLst>
          </a:blip>
          <a:srcRect b="14917"/>
          <a:stretch/>
        </p:blipFill>
        <p:spPr bwMode="auto">
          <a:xfrm>
            <a:off x="624641" y="4926381"/>
            <a:ext cx="872679" cy="160147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encrypted-tbn3.google.com/images?q=tbn:ANd9GcS2fUDdVnG49YXe7NARa2u2FvIftGNd_22-SqN5_IWJFAeTSR7hGA"/>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812360" y="2044761"/>
            <a:ext cx="962300" cy="144607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0" descr="http://www.iaoed.org/images/vanderber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12" descr="http://www.iaoed.org/images/vanderberg.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37" name="Picture 13"/>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753450" y="4185083"/>
            <a:ext cx="1080120" cy="1094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35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animEffect transition="in" filter="fade">
                                      <p:cBhvr>
                                        <p:cTn id="9" dur="500"/>
                                        <p:tgtEl>
                                          <p:spTgt spid="10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animEffect transition="in" filter="fade">
                                      <p:cBhvr>
                                        <p:cTn id="33"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a:stretch>
            <a:fillRect/>
          </a:stretch>
        </p:blipFill>
        <p:spPr bwMode="auto">
          <a:xfrm>
            <a:off x="5004048" y="4149080"/>
            <a:ext cx="3672408" cy="2478980"/>
          </a:xfrm>
          <a:prstGeom prst="rect">
            <a:avLst/>
          </a:prstGeom>
          <a:noFill/>
          <a:ln w="9525">
            <a:noFill/>
            <a:miter lim="800000"/>
            <a:headEnd/>
            <a:tailEnd/>
          </a:ln>
        </p:spPr>
      </p:pic>
      <p:pic>
        <p:nvPicPr>
          <p:cNvPr id="37890" name="Picture 2"/>
          <p:cNvPicPr>
            <a:picLocks noChangeAspect="1" noChangeArrowheads="1"/>
          </p:cNvPicPr>
          <p:nvPr/>
        </p:nvPicPr>
        <p:blipFill>
          <a:blip r:embed="rId4" cstate="print"/>
          <a:srcRect/>
          <a:stretch>
            <a:fillRect/>
          </a:stretch>
        </p:blipFill>
        <p:spPr bwMode="auto">
          <a:xfrm>
            <a:off x="5004048" y="3933056"/>
            <a:ext cx="3672408" cy="2634431"/>
          </a:xfrm>
          <a:prstGeom prst="rect">
            <a:avLst/>
          </a:prstGeom>
          <a:noFill/>
          <a:ln w="9525">
            <a:noFill/>
            <a:miter lim="800000"/>
            <a:headEnd/>
            <a:tailEnd/>
          </a:ln>
        </p:spPr>
      </p:pic>
      <p:sp>
        <p:nvSpPr>
          <p:cNvPr id="2" name="Title 1"/>
          <p:cNvSpPr>
            <a:spLocks noGrp="1"/>
          </p:cNvSpPr>
          <p:nvPr>
            <p:ph type="title"/>
          </p:nvPr>
        </p:nvSpPr>
        <p:spPr>
          <a:solidFill>
            <a:schemeClr val="tx2">
              <a:lumMod val="20000"/>
              <a:lumOff val="80000"/>
            </a:schemeClr>
          </a:solidFill>
        </p:spPr>
        <p:txBody>
          <a:bodyPr>
            <a:normAutofit/>
          </a:bodyPr>
          <a:lstStyle/>
          <a:p>
            <a:r>
              <a:rPr lang="en-ZA" sz="4000" dirty="0" smtClean="0">
                <a:solidFill>
                  <a:srgbClr val="C00000"/>
                </a:solidFill>
              </a:rPr>
              <a:t>Student performance 2003-2011</a:t>
            </a:r>
            <a:endParaRPr lang="en-ZA" sz="4000" dirty="0">
              <a:solidFill>
                <a:srgbClr val="C00000"/>
              </a:solidFill>
            </a:endParaRPr>
          </a:p>
        </p:txBody>
      </p:sp>
      <p:sp>
        <p:nvSpPr>
          <p:cNvPr id="3" name="Content Placeholder 2"/>
          <p:cNvSpPr>
            <a:spLocks noGrp="1"/>
          </p:cNvSpPr>
          <p:nvPr>
            <p:ph idx="1"/>
          </p:nvPr>
        </p:nvSpPr>
        <p:spPr>
          <a:xfrm>
            <a:off x="142990" y="1634117"/>
            <a:ext cx="1522512" cy="460647"/>
          </a:xfrm>
        </p:spPr>
        <p:txBody>
          <a:bodyPr>
            <a:normAutofit/>
          </a:bodyPr>
          <a:lstStyle/>
          <a:p>
            <a:pPr>
              <a:buNone/>
            </a:pPr>
            <a:r>
              <a:rPr lang="en-ZA" sz="1600" dirty="0" smtClean="0">
                <a:solidFill>
                  <a:srgbClr val="FF0000"/>
                </a:solidFill>
              </a:rPr>
              <a:t>TIMSS</a:t>
            </a:r>
            <a:r>
              <a:rPr lang="en-ZA" sz="1600" dirty="0" smtClean="0"/>
              <a:t> (2003)</a:t>
            </a:r>
            <a:endParaRPr lang="en-ZA" sz="1600" dirty="0"/>
          </a:p>
        </p:txBody>
      </p:sp>
      <p:pic>
        <p:nvPicPr>
          <p:cNvPr id="30724" name="Picture 4" descr="http://images.bookstore.ipgbook.com/images/book_image/large/9780796921581.jpg"/>
          <p:cNvPicPr>
            <a:picLocks noChangeAspect="1" noChangeArrowheads="1"/>
          </p:cNvPicPr>
          <p:nvPr/>
        </p:nvPicPr>
        <p:blipFill>
          <a:blip r:embed="rId5" cstate="print"/>
          <a:srcRect/>
          <a:stretch>
            <a:fillRect/>
          </a:stretch>
        </p:blipFill>
        <p:spPr bwMode="auto">
          <a:xfrm>
            <a:off x="0" y="3595970"/>
            <a:ext cx="2232248" cy="2973998"/>
          </a:xfrm>
          <a:prstGeom prst="rect">
            <a:avLst/>
          </a:prstGeom>
          <a:ln>
            <a:noFill/>
          </a:ln>
          <a:effectLst>
            <a:outerShdw blurRad="292100" dist="139700" dir="2700000" algn="tl" rotWithShape="0">
              <a:srgbClr val="333333">
                <a:alpha val="65000"/>
              </a:srgbClr>
            </a:outerShdw>
          </a:effectLst>
        </p:spPr>
      </p:pic>
      <p:pic>
        <p:nvPicPr>
          <p:cNvPr id="30722" name="Picture 2"/>
          <p:cNvPicPr>
            <a:picLocks noChangeAspect="1" noChangeArrowheads="1"/>
          </p:cNvPicPr>
          <p:nvPr/>
        </p:nvPicPr>
        <p:blipFill>
          <a:blip r:embed="rId6" cstate="print"/>
          <a:srcRect/>
          <a:stretch>
            <a:fillRect/>
          </a:stretch>
        </p:blipFill>
        <p:spPr bwMode="auto">
          <a:xfrm>
            <a:off x="355282" y="3376753"/>
            <a:ext cx="2251901" cy="3096344"/>
          </a:xfrm>
          <a:prstGeom prst="rect">
            <a:avLst/>
          </a:prstGeom>
          <a:ln>
            <a:noFill/>
          </a:ln>
          <a:effectLst>
            <a:outerShdw blurRad="292100" dist="139700" dir="2700000" algn="tl" rotWithShape="0">
              <a:srgbClr val="333333">
                <a:alpha val="65000"/>
              </a:srgbClr>
            </a:outerShdw>
          </a:effectLst>
        </p:spPr>
      </p:pic>
      <p:pic>
        <p:nvPicPr>
          <p:cNvPr id="30726" name="Picture 6"/>
          <p:cNvPicPr>
            <a:picLocks noChangeAspect="1" noChangeArrowheads="1"/>
          </p:cNvPicPr>
          <p:nvPr/>
        </p:nvPicPr>
        <p:blipFill>
          <a:blip r:embed="rId7" cstate="print"/>
          <a:srcRect/>
          <a:stretch>
            <a:fillRect/>
          </a:stretch>
        </p:blipFill>
        <p:spPr bwMode="auto">
          <a:xfrm>
            <a:off x="827584" y="3068960"/>
            <a:ext cx="2289051" cy="3172468"/>
          </a:xfrm>
          <a:prstGeom prst="rect">
            <a:avLst/>
          </a:prstGeom>
          <a:ln>
            <a:noFill/>
          </a:ln>
          <a:effectLst>
            <a:outerShdw blurRad="292100" dist="139700" dir="2700000" algn="tl" rotWithShape="0">
              <a:srgbClr val="333333">
                <a:alpha val="65000"/>
              </a:srgbClr>
            </a:outerShdw>
          </a:effectLst>
        </p:spPr>
      </p:pic>
      <p:sp>
        <p:nvSpPr>
          <p:cNvPr id="11" name="Content Placeholder 2"/>
          <p:cNvSpPr txBox="1">
            <a:spLocks/>
          </p:cNvSpPr>
          <p:nvPr/>
        </p:nvSpPr>
        <p:spPr>
          <a:xfrm>
            <a:off x="1303046" y="1628800"/>
            <a:ext cx="1656184"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600" b="0" i="0" u="none" strike="noStrike" kern="1200" cap="none" spc="0" normalizeH="0" baseline="0" noProof="0" dirty="0" smtClean="0">
                <a:ln>
                  <a:noFill/>
                </a:ln>
                <a:effectLst/>
                <a:uLnTx/>
                <a:uFillTx/>
                <a:latin typeface="+mn-lt"/>
                <a:ea typeface="+mn-ea"/>
                <a:cs typeface="+mn-cs"/>
                <a:sym typeface="Wingdings" pitchFamily="2" charset="2"/>
              </a:rPr>
              <a:t></a:t>
            </a:r>
            <a:r>
              <a:rPr kumimoji="0" lang="en-ZA" sz="1600" b="0" i="0" u="none" strike="noStrike" kern="1200" cap="none" spc="0" normalizeH="0" baseline="0" noProof="0" dirty="0" smtClean="0">
                <a:ln>
                  <a:noFill/>
                </a:ln>
                <a:solidFill>
                  <a:srgbClr val="FF0000"/>
                </a:solidFill>
                <a:effectLst/>
                <a:uLnTx/>
                <a:uFillTx/>
                <a:latin typeface="+mn-lt"/>
                <a:ea typeface="+mn-ea"/>
                <a:cs typeface="+mn-cs"/>
              </a:rPr>
              <a:t> PIRLS </a:t>
            </a:r>
            <a:r>
              <a:rPr kumimoji="0" lang="en-ZA" sz="1600" b="0" i="0" u="none" strike="noStrike" kern="1200" cap="none" spc="0" normalizeH="0" baseline="0" noProof="0" dirty="0" smtClean="0">
                <a:ln>
                  <a:noFill/>
                </a:ln>
                <a:solidFill>
                  <a:schemeClr val="tx1"/>
                </a:solidFill>
                <a:effectLst/>
                <a:uLnTx/>
                <a:uFillTx/>
                <a:latin typeface="+mn-lt"/>
                <a:ea typeface="+mn-ea"/>
                <a:cs typeface="+mn-cs"/>
              </a:rPr>
              <a:t>(2006)</a:t>
            </a:r>
            <a:endParaRPr kumimoji="0" lang="en-ZA"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2627784" y="1629184"/>
            <a:ext cx="194421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600" b="0" i="0" u="none" strike="noStrike" kern="1200" cap="none" spc="0" normalizeH="0" baseline="0" noProof="0" dirty="0" smtClean="0">
                <a:ln>
                  <a:noFill/>
                </a:ln>
                <a:effectLst/>
                <a:uLnTx/>
                <a:uFillTx/>
                <a:latin typeface="+mn-lt"/>
                <a:ea typeface="+mn-ea"/>
                <a:cs typeface="+mn-cs"/>
                <a:sym typeface="Wingdings" pitchFamily="2" charset="2"/>
              </a:rPr>
              <a:t></a:t>
            </a:r>
            <a:r>
              <a:rPr kumimoji="0" lang="en-ZA" sz="16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 </a:t>
            </a:r>
            <a:r>
              <a:rPr kumimoji="0" lang="en-ZA" sz="1600" b="0" i="0" u="none" strike="noStrike" kern="1200" cap="none" spc="0" normalizeH="0" baseline="0" noProof="0" dirty="0" smtClean="0">
                <a:ln>
                  <a:noFill/>
                </a:ln>
                <a:solidFill>
                  <a:srgbClr val="FF0000"/>
                </a:solidFill>
                <a:effectLst/>
                <a:uLnTx/>
                <a:uFillTx/>
                <a:latin typeface="+mn-lt"/>
                <a:ea typeface="+mn-ea"/>
                <a:cs typeface="+mn-cs"/>
              </a:rPr>
              <a:t>SACMEQ </a:t>
            </a:r>
            <a:r>
              <a:rPr kumimoji="0" lang="en-ZA" sz="1600" b="0" i="0" u="none" strike="noStrike" kern="1200" cap="none" spc="0" normalizeH="0" baseline="0" noProof="0" dirty="0" smtClean="0">
                <a:ln>
                  <a:noFill/>
                </a:ln>
                <a:solidFill>
                  <a:schemeClr val="tx1"/>
                </a:solidFill>
                <a:effectLst/>
                <a:uLnTx/>
                <a:uFillTx/>
                <a:latin typeface="+mn-lt"/>
                <a:ea typeface="+mn-ea"/>
                <a:cs typeface="+mn-cs"/>
              </a:rPr>
              <a:t>(2007)</a:t>
            </a:r>
            <a:endParaRPr kumimoji="0" lang="en-ZA"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4834334" y="2089238"/>
            <a:ext cx="3960440" cy="1656184"/>
          </a:xfrm>
          <a:prstGeom prst="rect">
            <a:avLst/>
          </a:prstGeom>
          <a:solidFill>
            <a:schemeClr val="bg1">
              <a:lumMod val="85000"/>
            </a:schemeClr>
          </a:solidFill>
        </p:spPr>
        <p:txBody>
          <a:bodyPr vert="horz" lIns="91440" tIns="45720" rIns="91440" bIns="45720" rtlCol="0">
            <a:normAutofit fontScale="250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6400" b="1" i="0" u="sng" strike="noStrike" kern="1200" cap="none" spc="0" normalizeH="0" baseline="0" noProof="0" dirty="0" smtClean="0">
                <a:ln>
                  <a:noFill/>
                </a:ln>
                <a:solidFill>
                  <a:schemeClr val="tx1"/>
                </a:solidFill>
                <a:effectLst/>
                <a:uLnTx/>
                <a:uFillTx/>
                <a:latin typeface="+mn-lt"/>
                <a:ea typeface="+mn-ea"/>
                <a:cs typeface="+mn-cs"/>
              </a:rPr>
              <a:t>TIMSS 2003</a:t>
            </a:r>
            <a:r>
              <a:rPr kumimoji="0" lang="en-ZA" sz="6400" i="0" strike="noStrike" kern="1200" cap="none" spc="0" normalizeH="0" baseline="0" noProof="0" dirty="0" smtClean="0">
                <a:ln>
                  <a:noFill/>
                </a:ln>
                <a:solidFill>
                  <a:schemeClr val="tx1"/>
                </a:solidFill>
                <a:effectLst/>
                <a:uLnTx/>
                <a:uFillTx/>
                <a:latin typeface="+mn-lt"/>
                <a:ea typeface="+mn-ea"/>
                <a:cs typeface="+mn-cs"/>
              </a:rPr>
              <a:t> (Gr8 Maths &amp; Science)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640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ZA" sz="24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5200" dirty="0" smtClean="0"/>
              <a:t>Out of 50 participating countries (including 6 African countries) SA came last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5200" dirty="0" smtClean="0"/>
              <a:t>Only 10% reached low international benchmark</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5200" b="0" i="0" u="none" strike="noStrike" kern="1200" cap="none" spc="0" normalizeH="0" baseline="0" noProof="0" dirty="0" smtClean="0">
                <a:ln>
                  <a:noFill/>
                </a:ln>
                <a:solidFill>
                  <a:schemeClr val="tx1"/>
                </a:solidFill>
                <a:effectLst/>
                <a:uLnTx/>
                <a:uFillTx/>
                <a:latin typeface="+mn-lt"/>
                <a:ea typeface="+mn-ea"/>
                <a:cs typeface="+mn-cs"/>
              </a:rPr>
              <a:t>No improvement</a:t>
            </a:r>
            <a:r>
              <a:rPr kumimoji="0" lang="en-ZA" sz="5200" b="0" i="0" u="none" strike="noStrike" kern="1200" cap="none" spc="0" normalizeH="0" noProof="0" dirty="0" smtClean="0">
                <a:ln>
                  <a:noFill/>
                </a:ln>
                <a:solidFill>
                  <a:schemeClr val="tx1"/>
                </a:solidFill>
                <a:effectLst/>
                <a:uLnTx/>
                <a:uFillTx/>
                <a:latin typeface="+mn-lt"/>
                <a:ea typeface="+mn-ea"/>
                <a:cs typeface="+mn-cs"/>
              </a:rPr>
              <a:t> from TIMSS 1999-TIMSS 2003</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5200" baseline="0" dirty="0" smtClean="0"/>
              <a:t>See Reddy et al (2006)</a:t>
            </a:r>
            <a:endParaRPr kumimoji="0" lang="en-ZA" sz="5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4824028" y="2420888"/>
            <a:ext cx="3960440" cy="1368152"/>
          </a:xfrm>
          <a:prstGeom prst="rect">
            <a:avLst/>
          </a:prstGeom>
          <a:solidFill>
            <a:schemeClr val="accent1">
              <a:lumMod val="20000"/>
              <a:lumOff val="80000"/>
            </a:schemeClr>
          </a:solidFill>
        </p:spPr>
        <p:txBody>
          <a:bodyPr vert="horz" lIns="91440" tIns="45720" rIns="91440" bIns="45720" rtlCol="0">
            <a:normAutofit fontScale="47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400" b="1" i="0" u="sng" strike="noStrike" kern="1200" cap="none" spc="0" normalizeH="0" baseline="0" noProof="0" dirty="0" smtClean="0">
                <a:ln>
                  <a:noFill/>
                </a:ln>
                <a:solidFill>
                  <a:schemeClr val="tx1"/>
                </a:solidFill>
                <a:effectLst/>
                <a:uLnTx/>
                <a:uFillTx/>
                <a:latin typeface="+mn-lt"/>
                <a:ea typeface="+mn-ea"/>
                <a:cs typeface="+mn-cs"/>
              </a:rPr>
              <a:t>PIRLS 2006</a:t>
            </a:r>
            <a:r>
              <a:rPr kumimoji="0" lang="en-ZA" sz="3400" b="1" i="0" u="sng" strike="noStrike" kern="1200" cap="none" spc="0" normalizeH="0" noProof="0" dirty="0" smtClean="0">
                <a:ln>
                  <a:noFill/>
                </a:ln>
                <a:solidFill>
                  <a:schemeClr val="tx1"/>
                </a:solidFill>
                <a:effectLst/>
                <a:uLnTx/>
                <a:uFillTx/>
                <a:latin typeface="+mn-lt"/>
                <a:ea typeface="+mn-ea"/>
                <a:cs typeface="+mn-cs"/>
              </a:rPr>
              <a:t> </a:t>
            </a:r>
            <a:r>
              <a:rPr kumimoji="0" lang="en-ZA" sz="3400" b="1" i="0" strike="noStrike" kern="1200" cap="none" spc="0" normalizeH="0" noProof="0" dirty="0" smtClean="0">
                <a:ln>
                  <a:noFill/>
                </a:ln>
                <a:solidFill>
                  <a:schemeClr val="tx1"/>
                </a:solidFill>
                <a:effectLst/>
                <a:uLnTx/>
                <a:uFillTx/>
                <a:latin typeface="+mn-lt"/>
                <a:ea typeface="+mn-ea"/>
                <a:cs typeface="+mn-cs"/>
              </a:rPr>
              <a:t>  </a:t>
            </a:r>
            <a:r>
              <a:rPr kumimoji="0" lang="en-ZA" sz="3400" i="0" strike="noStrike" kern="1200" cap="none" spc="0" normalizeH="0" noProof="0" dirty="0" smtClean="0">
                <a:ln>
                  <a:noFill/>
                </a:ln>
                <a:solidFill>
                  <a:schemeClr val="tx1"/>
                </a:solidFill>
                <a:effectLst/>
                <a:uLnTx/>
                <a:uFillTx/>
                <a:latin typeface="+mn-lt"/>
                <a:ea typeface="+mn-ea"/>
                <a:cs typeface="+mn-cs"/>
              </a:rPr>
              <a:t>(</a:t>
            </a:r>
            <a:r>
              <a:rPr kumimoji="0" lang="en-ZA" sz="3400" i="0" strike="noStrike" kern="1200" cap="none" spc="0" normalizeH="0" noProof="0" dirty="0" err="1" smtClean="0">
                <a:ln>
                  <a:noFill/>
                </a:ln>
                <a:solidFill>
                  <a:schemeClr val="tx1"/>
                </a:solidFill>
                <a:effectLst/>
                <a:uLnTx/>
                <a:uFillTx/>
                <a:latin typeface="+mn-lt"/>
                <a:ea typeface="+mn-ea"/>
                <a:cs typeface="+mn-cs"/>
              </a:rPr>
              <a:t>Gr</a:t>
            </a:r>
            <a:r>
              <a:rPr kumimoji="0" lang="en-ZA" sz="3400" i="0" strike="noStrike" kern="1200" cap="none" spc="0" normalizeH="0" noProof="0" dirty="0" smtClean="0">
                <a:ln>
                  <a:noFill/>
                </a:ln>
                <a:solidFill>
                  <a:schemeClr val="tx1"/>
                </a:solidFill>
                <a:effectLst/>
                <a:uLnTx/>
                <a:uFillTx/>
                <a:latin typeface="+mn-lt"/>
                <a:ea typeface="+mn-ea"/>
                <a:cs typeface="+mn-cs"/>
              </a:rPr>
              <a:t> 4/5 – Reading)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ZA" sz="26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2700" dirty="0" smtClean="0"/>
              <a:t>Out of 45 participating countries SA came last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2700" dirty="0" smtClean="0"/>
              <a:t>87% of gr4 and 78% of Gr 5 learners deemed to be “at serious risk of not learning to read”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See Howie  et al. (2006)</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4816332" y="2767877"/>
            <a:ext cx="3960440" cy="3799609"/>
          </a:xfrm>
          <a:prstGeom prst="rect">
            <a:avLst/>
          </a:prstGeom>
          <a:solidFill>
            <a:schemeClr val="bg1">
              <a:lumMod val="85000"/>
            </a:schemeClr>
          </a:solidFill>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600" b="1" i="0" u="sng" strike="noStrike" kern="1200" cap="none" spc="0" normalizeH="0" baseline="0" noProof="0" dirty="0" smtClean="0">
                <a:ln>
                  <a:noFill/>
                </a:ln>
                <a:solidFill>
                  <a:schemeClr val="tx1"/>
                </a:solidFill>
                <a:effectLst/>
                <a:uLnTx/>
                <a:uFillTx/>
                <a:latin typeface="+mn-lt"/>
                <a:ea typeface="+mn-ea"/>
                <a:cs typeface="+mn-cs"/>
              </a:rPr>
              <a:t>SACMEQ III 2007</a:t>
            </a:r>
            <a:r>
              <a:rPr kumimoji="0" lang="en-ZA" sz="1600" b="1" i="0" u="sng" strike="noStrike" kern="1200" cap="none" spc="0" normalizeH="0" noProof="0" dirty="0" smtClean="0">
                <a:ln>
                  <a:noFill/>
                </a:ln>
                <a:solidFill>
                  <a:schemeClr val="tx1"/>
                </a:solidFill>
                <a:effectLst/>
                <a:uLnTx/>
                <a:uFillTx/>
                <a:latin typeface="+mn-lt"/>
                <a:ea typeface="+mn-ea"/>
                <a:cs typeface="+mn-cs"/>
              </a:rPr>
              <a:t> </a:t>
            </a:r>
            <a:r>
              <a:rPr kumimoji="0" lang="en-ZA" sz="1600" b="1" i="0" strike="noStrike" kern="1200" cap="none" spc="0" normalizeH="0" noProof="0" dirty="0" smtClean="0">
                <a:ln>
                  <a:noFill/>
                </a:ln>
                <a:solidFill>
                  <a:schemeClr val="tx1"/>
                </a:solidFill>
                <a:effectLst/>
                <a:uLnTx/>
                <a:uFillTx/>
                <a:latin typeface="+mn-lt"/>
                <a:ea typeface="+mn-ea"/>
                <a:cs typeface="+mn-cs"/>
              </a:rPr>
              <a:t>  </a:t>
            </a:r>
            <a:r>
              <a:rPr kumimoji="0" lang="en-ZA" sz="1600" i="0" strike="noStrike" kern="1200" cap="none" spc="0" normalizeH="0" noProof="0" dirty="0" smtClean="0">
                <a:ln>
                  <a:noFill/>
                </a:ln>
                <a:solidFill>
                  <a:schemeClr val="tx1"/>
                </a:solidFill>
                <a:effectLst/>
                <a:uLnTx/>
                <a:uFillTx/>
                <a:latin typeface="+mn-lt"/>
                <a:ea typeface="+mn-ea"/>
                <a:cs typeface="+mn-cs"/>
              </a:rPr>
              <a:t>(Gr6 – Reading &amp; Maths)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400" dirty="0" smtClean="0"/>
              <a:t>SA came 10/15 for reading and 8/15 for maths behind countries such as Swaziland, Kenya and Tanzania</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400" dirty="0" smtClean="0"/>
              <a:t>See </a:t>
            </a:r>
            <a:r>
              <a:rPr lang="en-ZA" sz="1400" dirty="0" err="1" smtClean="0"/>
              <a:t>Moloi</a:t>
            </a:r>
            <a:r>
              <a:rPr lang="en-ZA" sz="1400" dirty="0" smtClean="0"/>
              <a:t> &amp; </a:t>
            </a:r>
            <a:r>
              <a:rPr lang="en-ZA" sz="1400" dirty="0" err="1" smtClean="0"/>
              <a:t>Chetty</a:t>
            </a:r>
            <a:r>
              <a:rPr lang="en-ZA" sz="1400" dirty="0" smtClean="0"/>
              <a:t> (2010) &amp; </a:t>
            </a:r>
            <a:r>
              <a:rPr lang="en-ZA" sz="1400" dirty="0" err="1" smtClean="0"/>
              <a:t>Spaull</a:t>
            </a:r>
            <a:r>
              <a:rPr lang="en-ZA" sz="1400" dirty="0" smtClean="0"/>
              <a:t> (2012)</a:t>
            </a:r>
          </a:p>
        </p:txBody>
      </p:sp>
      <p:pic>
        <p:nvPicPr>
          <p:cNvPr id="37892" name="Picture 4"/>
          <p:cNvPicPr>
            <a:picLocks noChangeAspect="1" noChangeArrowheads="1"/>
          </p:cNvPicPr>
          <p:nvPr/>
        </p:nvPicPr>
        <p:blipFill>
          <a:blip r:embed="rId8" cstate="print"/>
          <a:srcRect/>
          <a:stretch>
            <a:fillRect/>
          </a:stretch>
        </p:blipFill>
        <p:spPr bwMode="auto">
          <a:xfrm>
            <a:off x="4932040" y="4209408"/>
            <a:ext cx="3816424" cy="264859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55B2511-D5A3-487A-82FF-4C039FEE504B}" type="slidenum">
              <a:rPr lang="en-ZA" smtClean="0"/>
              <a:pPr/>
              <a:t>18</a:t>
            </a:fld>
            <a:endParaRPr lang="en-ZA"/>
          </a:p>
        </p:txBody>
      </p:sp>
      <p:sp>
        <p:nvSpPr>
          <p:cNvPr id="19" name="Content Placeholder 2"/>
          <p:cNvSpPr txBox="1">
            <a:spLocks/>
          </p:cNvSpPr>
          <p:nvPr/>
        </p:nvSpPr>
        <p:spPr>
          <a:xfrm>
            <a:off x="4572000" y="1644872"/>
            <a:ext cx="1800200"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600" b="0" i="0" u="none" strike="noStrike" kern="1200" cap="none" spc="0" normalizeH="0" baseline="0" noProof="0" dirty="0" smtClean="0">
                <a:ln>
                  <a:noFill/>
                </a:ln>
                <a:effectLst/>
                <a:uLnTx/>
                <a:uFillTx/>
                <a:latin typeface="+mn-lt"/>
                <a:ea typeface="+mn-ea"/>
                <a:cs typeface="+mn-cs"/>
                <a:sym typeface="Wingdings" pitchFamily="2" charset="2"/>
              </a:rPr>
              <a:t></a:t>
            </a:r>
            <a:r>
              <a:rPr kumimoji="0" lang="en-ZA" sz="16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 </a:t>
            </a:r>
            <a:r>
              <a:rPr kumimoji="0" lang="en-ZA" sz="1600" b="0" i="0" u="none" strike="noStrike" kern="1200" cap="none" spc="0" normalizeH="0" baseline="0" noProof="0" dirty="0" smtClean="0">
                <a:ln>
                  <a:noFill/>
                </a:ln>
                <a:solidFill>
                  <a:srgbClr val="FF0000"/>
                </a:solidFill>
                <a:effectLst/>
                <a:uLnTx/>
                <a:uFillTx/>
                <a:latin typeface="+mn-lt"/>
                <a:ea typeface="+mn-ea"/>
                <a:cs typeface="+mn-cs"/>
              </a:rPr>
              <a:t>TIMSS </a:t>
            </a:r>
            <a:r>
              <a:rPr kumimoji="0" lang="en-ZA" sz="1600" b="0" i="0" u="none" strike="noStrike" kern="1200" cap="none" spc="0" normalizeH="0" baseline="0" noProof="0" dirty="0" smtClean="0">
                <a:ln>
                  <a:noFill/>
                </a:ln>
                <a:solidFill>
                  <a:schemeClr val="tx1"/>
                </a:solidFill>
                <a:effectLst/>
                <a:uLnTx/>
                <a:uFillTx/>
                <a:latin typeface="+mn-lt"/>
                <a:ea typeface="+mn-ea"/>
                <a:cs typeface="+mn-cs"/>
              </a:rPr>
              <a:t>(2011)</a:t>
            </a:r>
            <a:endParaRPr kumimoji="0" lang="en-ZA"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6372200" y="1644871"/>
            <a:ext cx="1800200"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600" b="0" i="0" u="none" strike="noStrike" kern="1200" cap="none" spc="0" normalizeH="0" baseline="0" noProof="0" dirty="0" smtClean="0">
                <a:ln>
                  <a:noFill/>
                </a:ln>
                <a:effectLst/>
                <a:uLnTx/>
                <a:uFillTx/>
                <a:latin typeface="+mn-lt"/>
                <a:ea typeface="+mn-ea"/>
                <a:cs typeface="+mn-cs"/>
                <a:sym typeface="Wingdings" pitchFamily="2" charset="2"/>
              </a:rPr>
              <a:t></a:t>
            </a:r>
            <a:r>
              <a:rPr kumimoji="0" lang="en-ZA" sz="16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 </a:t>
            </a:r>
            <a:r>
              <a:rPr kumimoji="0" lang="en-ZA" sz="1600" b="0" i="0" u="none" strike="noStrike" kern="1200" cap="none" spc="0" normalizeH="0" baseline="0" noProof="0" dirty="0" err="1" smtClean="0">
                <a:ln>
                  <a:noFill/>
                </a:ln>
                <a:solidFill>
                  <a:srgbClr val="FF0000"/>
                </a:solidFill>
                <a:effectLst/>
                <a:uLnTx/>
                <a:uFillTx/>
                <a:latin typeface="+mn-lt"/>
                <a:ea typeface="+mn-ea"/>
                <a:cs typeface="+mn-cs"/>
              </a:rPr>
              <a:t>prePIRLS</a:t>
            </a:r>
            <a:r>
              <a:rPr kumimoji="0" lang="en-ZA" sz="1600" b="0" i="0" u="none" strike="noStrike" kern="1200" cap="none" spc="0" normalizeH="0" baseline="0" noProof="0" dirty="0" smtClean="0">
                <a:ln>
                  <a:noFill/>
                </a:ln>
                <a:solidFill>
                  <a:srgbClr val="FF0000"/>
                </a:solidFill>
                <a:effectLst/>
                <a:uLnTx/>
                <a:uFillTx/>
                <a:latin typeface="+mn-lt"/>
                <a:ea typeface="+mn-ea"/>
                <a:cs typeface="+mn-cs"/>
              </a:rPr>
              <a:t> </a:t>
            </a:r>
            <a:r>
              <a:rPr kumimoji="0" lang="en-ZA" sz="1600" b="0" i="0" u="none" strike="noStrike" kern="1200" cap="none" spc="0" normalizeH="0" baseline="0" noProof="0" dirty="0" smtClean="0">
                <a:ln>
                  <a:noFill/>
                </a:ln>
                <a:solidFill>
                  <a:schemeClr val="tx1"/>
                </a:solidFill>
                <a:effectLst/>
                <a:uLnTx/>
                <a:uFillTx/>
                <a:latin typeface="+mn-lt"/>
                <a:ea typeface="+mn-ea"/>
                <a:cs typeface="+mn-cs"/>
              </a:rPr>
              <a:t>(2011)</a:t>
            </a:r>
            <a:endParaRPr kumimoji="0" lang="en-ZA"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Content Placeholder 2"/>
          <p:cNvSpPr txBox="1">
            <a:spLocks/>
          </p:cNvSpPr>
          <p:nvPr/>
        </p:nvSpPr>
        <p:spPr>
          <a:xfrm>
            <a:off x="4816332" y="3104962"/>
            <a:ext cx="3960440" cy="3636406"/>
          </a:xfrm>
          <a:prstGeom prst="rect">
            <a:avLst/>
          </a:prstGeom>
          <a:solidFill>
            <a:schemeClr val="accent1">
              <a:lumMod val="20000"/>
              <a:lumOff val="80000"/>
            </a:schemeClr>
          </a:solidFill>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600" b="1" i="0" u="sng" strike="noStrike" kern="1200" cap="none" spc="0" normalizeH="0" baseline="0" noProof="0" dirty="0" smtClean="0">
                <a:ln>
                  <a:noFill/>
                </a:ln>
                <a:solidFill>
                  <a:schemeClr val="tx1"/>
                </a:solidFill>
                <a:effectLst/>
                <a:uLnTx/>
                <a:uFillTx/>
                <a:latin typeface="+mn-lt"/>
                <a:ea typeface="+mn-ea"/>
                <a:cs typeface="+mn-cs"/>
              </a:rPr>
              <a:t>TIMSS 2011</a:t>
            </a:r>
            <a:r>
              <a:rPr kumimoji="0" lang="en-ZA" sz="1600" b="1" i="0" u="sng" strike="noStrike" kern="1200" cap="none" spc="0" normalizeH="0" noProof="0" dirty="0" smtClean="0">
                <a:ln>
                  <a:noFill/>
                </a:ln>
                <a:solidFill>
                  <a:schemeClr val="tx1"/>
                </a:solidFill>
                <a:effectLst/>
                <a:uLnTx/>
                <a:uFillTx/>
                <a:latin typeface="+mn-lt"/>
                <a:ea typeface="+mn-ea"/>
                <a:cs typeface="+mn-cs"/>
              </a:rPr>
              <a:t> </a:t>
            </a:r>
            <a:r>
              <a:rPr kumimoji="0" lang="en-ZA" sz="1600" b="1" i="0" strike="noStrike" kern="1200" cap="none" spc="0" normalizeH="0" noProof="0" dirty="0" smtClean="0">
                <a:ln>
                  <a:noFill/>
                </a:ln>
                <a:solidFill>
                  <a:schemeClr val="tx1"/>
                </a:solidFill>
                <a:effectLst/>
                <a:uLnTx/>
                <a:uFillTx/>
                <a:latin typeface="+mn-lt"/>
                <a:ea typeface="+mn-ea"/>
                <a:cs typeface="+mn-cs"/>
              </a:rPr>
              <a:t>  </a:t>
            </a:r>
            <a:r>
              <a:rPr kumimoji="0" lang="en-ZA" sz="1600" i="0" strike="noStrike" kern="1200" cap="none" spc="0" normalizeH="0" noProof="0" dirty="0" smtClean="0">
                <a:ln>
                  <a:noFill/>
                </a:ln>
                <a:solidFill>
                  <a:schemeClr val="tx1"/>
                </a:solidFill>
                <a:effectLst/>
                <a:uLnTx/>
                <a:uFillTx/>
                <a:latin typeface="+mn-lt"/>
                <a:ea typeface="+mn-ea"/>
                <a:cs typeface="+mn-cs"/>
              </a:rPr>
              <a:t>(Gr9 – Maths &amp; Science)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400" dirty="0" smtClean="0"/>
              <a:t>SA has joint lowest performance of 42 countries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400" dirty="0" smtClean="0"/>
              <a:t>Improvement by 1.5 grade levels (2003-2011)</a:t>
            </a:r>
          </a:p>
          <a:p>
            <a:pPr marL="342900" lvl="0" indent="-342900">
              <a:spcBef>
                <a:spcPct val="20000"/>
              </a:spcBef>
              <a:buFont typeface="Arial" pitchFamily="34" charset="0"/>
              <a:buChar char="•"/>
              <a:defRPr/>
            </a:pPr>
            <a:r>
              <a:rPr lang="en-ZA" sz="1400" dirty="0" smtClean="0"/>
              <a:t>76%</a:t>
            </a:r>
            <a:r>
              <a:rPr lang="en-ZA" sz="1400" i="1" dirty="0"/>
              <a:t> of grade nine students in 2011 still had not acquired a basic understanding about whole numbers, decimals, operations or basic graphs, and this is at the improved level of </a:t>
            </a:r>
            <a:r>
              <a:rPr lang="en-ZA" sz="1400" i="1" dirty="0" smtClean="0"/>
              <a:t>performance</a:t>
            </a:r>
          </a:p>
          <a:p>
            <a:pPr marL="342900" lvl="0" indent="-342900">
              <a:spcBef>
                <a:spcPct val="20000"/>
              </a:spcBef>
              <a:buFont typeface="Arial" pitchFamily="34" charset="0"/>
              <a:buChar char="•"/>
              <a:defRPr/>
            </a:pPr>
            <a:r>
              <a:rPr lang="en-ZA" sz="1400" i="1" dirty="0" smtClean="0"/>
              <a:t>See</a:t>
            </a:r>
            <a:r>
              <a:rPr lang="en-ZA" sz="1400" dirty="0" smtClean="0"/>
              <a:t> Reddy et al. (2012) &amp; </a:t>
            </a:r>
            <a:r>
              <a:rPr lang="en-ZA" sz="1400" dirty="0" err="1" smtClean="0"/>
              <a:t>Spaull</a:t>
            </a:r>
            <a:r>
              <a:rPr lang="en-ZA" sz="1400" dirty="0" smtClean="0"/>
              <a:t> (2013)</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74031" y="2562694"/>
            <a:ext cx="2307505" cy="3113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31138" y="2189854"/>
            <a:ext cx="2182187" cy="3077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Content Placeholder 2"/>
          <p:cNvSpPr txBox="1">
            <a:spLocks/>
          </p:cNvSpPr>
          <p:nvPr/>
        </p:nvSpPr>
        <p:spPr>
          <a:xfrm>
            <a:off x="4824028" y="3450109"/>
            <a:ext cx="3924436" cy="2410169"/>
          </a:xfrm>
          <a:prstGeom prst="rect">
            <a:avLst/>
          </a:prstGeom>
          <a:solidFill>
            <a:schemeClr val="bg1">
              <a:lumMod val="85000"/>
            </a:schemeClr>
          </a:solidFill>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ZA" sz="1600" b="1" u="sng" dirty="0" smtClean="0"/>
              <a:t>prePIRLS2011 </a:t>
            </a:r>
            <a:r>
              <a:rPr kumimoji="0" lang="en-ZA" sz="1600" i="0" strike="noStrike" kern="1200" cap="none" spc="0" normalizeH="0" noProof="0" dirty="0" smtClean="0">
                <a:ln>
                  <a:noFill/>
                </a:ln>
                <a:solidFill>
                  <a:schemeClr val="tx1"/>
                </a:solidFill>
                <a:effectLst/>
                <a:uLnTx/>
                <a:uFillTx/>
              </a:rPr>
              <a:t>(Gr </a:t>
            </a:r>
            <a:r>
              <a:rPr lang="en-ZA" sz="1600" dirty="0"/>
              <a:t>4</a:t>
            </a:r>
            <a:r>
              <a:rPr kumimoji="0" lang="en-ZA" sz="1600" i="0" strike="noStrike" kern="1200" cap="none" spc="0" normalizeH="0" noProof="0" dirty="0" smtClean="0">
                <a:ln>
                  <a:noFill/>
                </a:ln>
                <a:solidFill>
                  <a:schemeClr val="tx1"/>
                </a:solidFill>
                <a:effectLst/>
                <a:uLnTx/>
                <a:uFillTx/>
              </a:rPr>
              <a:t> Reading)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700" dirty="0" smtClean="0"/>
              <a:t>29% of SA Gr4 learners completely illiterate (cannot decode text in any </a:t>
            </a:r>
            <a:r>
              <a:rPr lang="en-ZA" sz="1700" dirty="0" err="1" smtClean="0"/>
              <a:t>langauge</a:t>
            </a:r>
            <a:r>
              <a:rPr lang="en-ZA" sz="1700" dirty="0" smtClean="0"/>
              <a: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700" dirty="0" smtClean="0"/>
              <a:t>See Howie et al (2012)</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ZA" sz="1700"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4834334" y="3814883"/>
            <a:ext cx="3986138" cy="3068960"/>
          </a:xfrm>
          <a:prstGeom prst="rect">
            <a:avLst/>
          </a:prstGeom>
          <a:solidFill>
            <a:schemeClr val="accent1">
              <a:lumMod val="20000"/>
              <a:lumOff val="80000"/>
            </a:schemeClr>
          </a:solidFill>
        </p:spPr>
        <p:txBody>
          <a:bodyPr vert="horz" lIns="91440" tIns="45720" rIns="91440" bIns="45720" rtlCol="0">
            <a:normAutofit/>
          </a:bodyPr>
          <a:lstStyle/>
          <a:p>
            <a:pPr marL="342900" lvl="0" indent="-342900">
              <a:spcBef>
                <a:spcPct val="20000"/>
              </a:spcBef>
              <a:buFont typeface="Arial" pitchFamily="34" charset="0"/>
              <a:buChar char="•"/>
              <a:defRPr/>
            </a:pPr>
            <a:endParaRPr lang="en-ZA" sz="1100" b="1" dirty="0" smtClean="0"/>
          </a:p>
          <a:p>
            <a:pPr marL="342900" lvl="0" indent="-342900">
              <a:spcBef>
                <a:spcPct val="20000"/>
              </a:spcBef>
              <a:buFont typeface="Arial" pitchFamily="34" charset="0"/>
              <a:buChar char="•"/>
              <a:defRPr/>
            </a:pPr>
            <a:r>
              <a:rPr lang="en-ZA" sz="1600" b="1" dirty="0" smtClean="0"/>
              <a:t>NSES 2007/8/9 </a:t>
            </a:r>
          </a:p>
          <a:p>
            <a:pPr marL="800100" lvl="1" indent="-342900">
              <a:spcBef>
                <a:spcPct val="20000"/>
              </a:spcBef>
              <a:buFont typeface="Arial" pitchFamily="34" charset="0"/>
              <a:buChar char="•"/>
              <a:defRPr/>
            </a:pPr>
            <a:r>
              <a:rPr lang="en-ZA" sz="1600" dirty="0" smtClean="0"/>
              <a:t>Gr 3/4/5</a:t>
            </a:r>
          </a:p>
          <a:p>
            <a:pPr marL="800100" lvl="1" indent="-342900">
              <a:spcBef>
                <a:spcPct val="20000"/>
              </a:spcBef>
              <a:buFont typeface="Arial" pitchFamily="34" charset="0"/>
              <a:buChar char="•"/>
              <a:defRPr/>
            </a:pPr>
            <a:r>
              <a:rPr lang="en-ZA" sz="1200" dirty="0" smtClean="0"/>
              <a:t>See Taylor, Van der Berg &amp; </a:t>
            </a:r>
            <a:r>
              <a:rPr lang="en-ZA" sz="1200" dirty="0" err="1" smtClean="0"/>
              <a:t>Mabogoane</a:t>
            </a:r>
            <a:r>
              <a:rPr lang="en-ZA" sz="1200" dirty="0" smtClean="0"/>
              <a:t> (2013)</a:t>
            </a:r>
          </a:p>
          <a:p>
            <a:pPr marL="342900" lvl="0" indent="-342900">
              <a:spcBef>
                <a:spcPct val="20000"/>
              </a:spcBef>
              <a:buFont typeface="Arial" pitchFamily="34" charset="0"/>
              <a:buChar char="•"/>
              <a:defRPr/>
            </a:pPr>
            <a:endParaRPr lang="en-ZA" sz="1600" b="1" dirty="0"/>
          </a:p>
          <a:p>
            <a:pPr marL="342900" lvl="0" indent="-342900">
              <a:spcBef>
                <a:spcPct val="20000"/>
              </a:spcBef>
              <a:buFont typeface="Arial" pitchFamily="34" charset="0"/>
              <a:buChar char="•"/>
              <a:defRPr/>
            </a:pPr>
            <a:r>
              <a:rPr lang="en-ZA" sz="1600" b="1" dirty="0"/>
              <a:t>Systemic Evaluations </a:t>
            </a:r>
            <a:r>
              <a:rPr lang="en-ZA" sz="1600" b="1" dirty="0" smtClean="0"/>
              <a:t>2007</a:t>
            </a:r>
          </a:p>
          <a:p>
            <a:pPr marL="800100" lvl="1" indent="-342900">
              <a:spcBef>
                <a:spcPct val="20000"/>
              </a:spcBef>
              <a:buFont typeface="Arial" pitchFamily="34" charset="0"/>
              <a:buChar char="•"/>
              <a:defRPr/>
            </a:pPr>
            <a:r>
              <a:rPr lang="en-ZA" sz="1600" dirty="0" smtClean="0"/>
              <a:t>Gr 3/6</a:t>
            </a:r>
          </a:p>
          <a:p>
            <a:pPr marL="342900" lvl="0" indent="-342900">
              <a:spcBef>
                <a:spcPct val="20000"/>
              </a:spcBef>
              <a:buFont typeface="Arial" pitchFamily="34" charset="0"/>
              <a:buChar char="•"/>
              <a:defRPr/>
            </a:pPr>
            <a:endParaRPr lang="en-ZA" sz="1600" b="1" dirty="0"/>
          </a:p>
          <a:p>
            <a:pPr marL="342900" lvl="0" indent="-342900">
              <a:spcBef>
                <a:spcPct val="20000"/>
              </a:spcBef>
              <a:buFont typeface="Arial" pitchFamily="34" charset="0"/>
              <a:buChar char="•"/>
              <a:defRPr/>
            </a:pPr>
            <a:r>
              <a:rPr lang="en-ZA" sz="1600" b="1" dirty="0"/>
              <a:t>Matric </a:t>
            </a:r>
            <a:r>
              <a:rPr lang="en-ZA" sz="1600" b="1" dirty="0" smtClean="0"/>
              <a:t>exams</a:t>
            </a:r>
          </a:p>
          <a:p>
            <a:pPr marL="800100" lvl="1" indent="-342900">
              <a:spcBef>
                <a:spcPct val="20000"/>
              </a:spcBef>
              <a:buFont typeface="Arial" pitchFamily="34" charset="0"/>
              <a:buChar char="•"/>
              <a:defRPr/>
            </a:pPr>
            <a:r>
              <a:rPr lang="en-ZA" sz="1600" dirty="0" smtClean="0"/>
              <a:t>Gr 12</a:t>
            </a:r>
            <a:endParaRPr lang="en-ZA" sz="1600" dirty="0"/>
          </a:p>
        </p:txBody>
      </p:sp>
    </p:spTree>
    <p:extLst>
      <p:ext uri="{BB962C8B-B14F-4D97-AF65-F5344CB8AC3E}">
        <p14:creationId xmlns:p14="http://schemas.microsoft.com/office/powerpoint/2010/main" xmlns="" val="2734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37891"/>
                                        </p:tgtEl>
                                        <p:attrNameLst>
                                          <p:attrName>style.visibility</p:attrName>
                                        </p:attrNameLst>
                                      </p:cBhvr>
                                      <p:to>
                                        <p:strVal val="visible"/>
                                      </p:to>
                                    </p:set>
                                    <p:anim calcmode="lin" valueType="num">
                                      <p:cBhvr additive="base">
                                        <p:cTn id="16" dur="500" fill="hold"/>
                                        <p:tgtEl>
                                          <p:spTgt spid="37891"/>
                                        </p:tgtEl>
                                        <p:attrNameLst>
                                          <p:attrName>ppt_x</p:attrName>
                                        </p:attrNameLst>
                                      </p:cBhvr>
                                      <p:tavLst>
                                        <p:tav tm="0">
                                          <p:val>
                                            <p:strVal val="#ppt_x"/>
                                          </p:val>
                                        </p:tav>
                                        <p:tav tm="100000">
                                          <p:val>
                                            <p:strVal val="#ppt_x"/>
                                          </p:val>
                                        </p:tav>
                                      </p:tavLst>
                                    </p:anim>
                                    <p:anim calcmode="lin" valueType="num">
                                      <p:cBhvr additive="base">
                                        <p:cTn id="17"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22"/>
                                        </p:tgtEl>
                                        <p:attrNameLst>
                                          <p:attrName>style.visibility</p:attrName>
                                        </p:attrNameLst>
                                      </p:cBhvr>
                                      <p:to>
                                        <p:strVal val="visible"/>
                                      </p:to>
                                    </p:set>
                                    <p:anim calcmode="lin" valueType="num">
                                      <p:cBhvr additive="base">
                                        <p:cTn id="22" dur="500" fill="hold"/>
                                        <p:tgtEl>
                                          <p:spTgt spid="30722"/>
                                        </p:tgtEl>
                                        <p:attrNameLst>
                                          <p:attrName>ppt_x</p:attrName>
                                        </p:attrNameLst>
                                      </p:cBhvr>
                                      <p:tavLst>
                                        <p:tav tm="0">
                                          <p:val>
                                            <p:strVal val="#ppt_x"/>
                                          </p:val>
                                        </p:tav>
                                        <p:tav tm="100000">
                                          <p:val>
                                            <p:strVal val="#ppt_x"/>
                                          </p:val>
                                        </p:tav>
                                      </p:tavLst>
                                    </p:anim>
                                    <p:anim calcmode="lin" valueType="num">
                                      <p:cBhvr additive="base">
                                        <p:cTn id="23" dur="500" fill="hold"/>
                                        <p:tgtEl>
                                          <p:spTgt spid="30722"/>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linds(horizontal)">
                                      <p:cBhvr>
                                        <p:cTn id="26" dur="500"/>
                                        <p:tgtEl>
                                          <p:spTgt spid="11">
                                            <p:txEl>
                                              <p:pRg st="0" end="0"/>
                                            </p:tx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7890"/>
                                        </p:tgtEl>
                                        <p:attrNameLst>
                                          <p:attrName>style.visibility</p:attrName>
                                        </p:attrNameLst>
                                      </p:cBhvr>
                                      <p:to>
                                        <p:strVal val="visible"/>
                                      </p:to>
                                    </p:set>
                                    <p:anim calcmode="lin" valueType="num">
                                      <p:cBhvr additive="base">
                                        <p:cTn id="32" dur="500" fill="hold"/>
                                        <p:tgtEl>
                                          <p:spTgt spid="37890"/>
                                        </p:tgtEl>
                                        <p:attrNameLst>
                                          <p:attrName>ppt_x</p:attrName>
                                        </p:attrNameLst>
                                      </p:cBhvr>
                                      <p:tavLst>
                                        <p:tav tm="0">
                                          <p:val>
                                            <p:strVal val="#ppt_x"/>
                                          </p:val>
                                        </p:tav>
                                        <p:tav tm="100000">
                                          <p:val>
                                            <p:strVal val="#ppt_x"/>
                                          </p:val>
                                        </p:tav>
                                      </p:tavLst>
                                    </p:anim>
                                    <p:anim calcmode="lin" valueType="num">
                                      <p:cBhvr additive="base">
                                        <p:cTn id="33"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26"/>
                                        </p:tgtEl>
                                        <p:attrNameLst>
                                          <p:attrName>style.visibility</p:attrName>
                                        </p:attrNameLst>
                                      </p:cBhvr>
                                      <p:to>
                                        <p:strVal val="visible"/>
                                      </p:to>
                                    </p:set>
                                    <p:anim calcmode="lin" valueType="num">
                                      <p:cBhvr additive="base">
                                        <p:cTn id="38" dur="500" fill="hold"/>
                                        <p:tgtEl>
                                          <p:spTgt spid="30726"/>
                                        </p:tgtEl>
                                        <p:attrNameLst>
                                          <p:attrName>ppt_x</p:attrName>
                                        </p:attrNameLst>
                                      </p:cBhvr>
                                      <p:tavLst>
                                        <p:tav tm="0">
                                          <p:val>
                                            <p:strVal val="#ppt_x"/>
                                          </p:val>
                                        </p:tav>
                                        <p:tav tm="100000">
                                          <p:val>
                                            <p:strVal val="#ppt_x"/>
                                          </p:val>
                                        </p:tav>
                                      </p:tavLst>
                                    </p:anim>
                                    <p:anim calcmode="lin" valueType="num">
                                      <p:cBhvr additive="base">
                                        <p:cTn id="39" dur="500" fill="hold"/>
                                        <p:tgtEl>
                                          <p:spTgt spid="30726"/>
                                        </p:tgtEl>
                                        <p:attrNameLst>
                                          <p:attrName>ppt_y</p:attrName>
                                        </p:attrNameLst>
                                      </p:cBhvr>
                                      <p:tavLst>
                                        <p:tav tm="0">
                                          <p:val>
                                            <p:strVal val="1+#ppt_h/2"/>
                                          </p:val>
                                        </p:tav>
                                        <p:tav tm="100000">
                                          <p:val>
                                            <p:strVal val="#ppt_y"/>
                                          </p:val>
                                        </p:tav>
                                      </p:tavLst>
                                    </p:anim>
                                  </p:childTnLst>
                                </p:cTn>
                              </p:par>
                              <p:par>
                                <p:cTn id="40" presetID="3" presetClass="entr" presetSubtype="10" fill="hold"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37892"/>
                                        </p:tgtEl>
                                        <p:attrNameLst>
                                          <p:attrName>style.visibility</p:attrName>
                                        </p:attrNameLst>
                                      </p:cBhvr>
                                      <p:to>
                                        <p:strVal val="visible"/>
                                      </p:to>
                                    </p:set>
                                    <p:anim calcmode="lin" valueType="num">
                                      <p:cBhvr additive="base">
                                        <p:cTn id="48" dur="500" fill="hold"/>
                                        <p:tgtEl>
                                          <p:spTgt spid="37892"/>
                                        </p:tgtEl>
                                        <p:attrNameLst>
                                          <p:attrName>ppt_x</p:attrName>
                                        </p:attrNameLst>
                                      </p:cBhvr>
                                      <p:tavLst>
                                        <p:tav tm="0">
                                          <p:val>
                                            <p:strVal val="#ppt_x"/>
                                          </p:val>
                                        </p:tav>
                                        <p:tav tm="100000">
                                          <p:val>
                                            <p:strVal val="#ppt_x"/>
                                          </p:val>
                                        </p:tav>
                                      </p:tavLst>
                                    </p:anim>
                                    <p:anim calcmode="lin" valueType="num">
                                      <p:cBhvr additive="base">
                                        <p:cTn id="49" dur="500" fill="hold"/>
                                        <p:tgtEl>
                                          <p:spTgt spid="37892"/>
                                        </p:tgtEl>
                                        <p:attrNameLst>
                                          <p:attrName>ppt_y</p:attrName>
                                        </p:attrNameLst>
                                      </p:cBhvr>
                                      <p:tavLst>
                                        <p:tav tm="0">
                                          <p:val>
                                            <p:strVal val="1+#ppt_h/2"/>
                                          </p:val>
                                        </p:tav>
                                        <p:tav tm="100000">
                                          <p:val>
                                            <p:strVal val="#ppt_y"/>
                                          </p:val>
                                        </p:tav>
                                      </p:tavLst>
                                    </p:anim>
                                  </p:childTnLst>
                                </p:cTn>
                              </p:par>
                              <p:par>
                                <p:cTn id="50" presetID="3" presetClass="entr" presetSubtype="10"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linds(horizontal)">
                                      <p:cBhvr>
                                        <p:cTn id="52" dur="500"/>
                                        <p:tgtEl>
                                          <p:spTgt spid="19">
                                            <p:txEl>
                                              <p:pRg st="0" end="0"/>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blinds(horizontal)">
                                      <p:cBhvr>
                                        <p:cTn id="55" dur="500"/>
                                        <p:tgtEl>
                                          <p:spTgt spid="2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26"/>
                                        </p:tgtEl>
                                        <p:attrNameLst>
                                          <p:attrName>style.visibility</p:attrName>
                                        </p:attrNameLst>
                                      </p:cBhvr>
                                      <p:to>
                                        <p:strVal val="visible"/>
                                      </p:to>
                                    </p:set>
                                    <p:anim calcmode="lin" valueType="num">
                                      <p:cBhvr additive="base">
                                        <p:cTn id="60" dur="500" fill="hold"/>
                                        <p:tgtEl>
                                          <p:spTgt spid="1026"/>
                                        </p:tgtEl>
                                        <p:attrNameLst>
                                          <p:attrName>ppt_x</p:attrName>
                                        </p:attrNameLst>
                                      </p:cBhvr>
                                      <p:tavLst>
                                        <p:tav tm="0">
                                          <p:val>
                                            <p:strVal val="#ppt_x"/>
                                          </p:val>
                                        </p:tav>
                                        <p:tav tm="100000">
                                          <p:val>
                                            <p:strVal val="#ppt_x"/>
                                          </p:val>
                                        </p:tav>
                                      </p:tavLst>
                                    </p:anim>
                                    <p:anim calcmode="lin" valueType="num">
                                      <p:cBhvr additive="base">
                                        <p:cTn id="61" dur="500" fill="hold"/>
                                        <p:tgtEl>
                                          <p:spTgt spid="1026"/>
                                        </p:tgtEl>
                                        <p:attrNameLst>
                                          <p:attrName>ppt_y</p:attrName>
                                        </p:attrNameLst>
                                      </p:cBhvr>
                                      <p:tavLst>
                                        <p:tav tm="0">
                                          <p:val>
                                            <p:strVal val="1+#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27"/>
                                        </p:tgtEl>
                                        <p:attrNameLst>
                                          <p:attrName>style.visibility</p:attrName>
                                        </p:attrNameLst>
                                      </p:cBhvr>
                                      <p:to>
                                        <p:strVal val="visible"/>
                                      </p:to>
                                    </p:set>
                                    <p:anim calcmode="lin" valueType="num">
                                      <p:cBhvr additive="base">
                                        <p:cTn id="68" dur="500" fill="hold"/>
                                        <p:tgtEl>
                                          <p:spTgt spid="1027"/>
                                        </p:tgtEl>
                                        <p:attrNameLst>
                                          <p:attrName>ppt_x</p:attrName>
                                        </p:attrNameLst>
                                      </p:cBhvr>
                                      <p:tavLst>
                                        <p:tav tm="0">
                                          <p:val>
                                            <p:strVal val="#ppt_x"/>
                                          </p:val>
                                        </p:tav>
                                        <p:tav tm="100000">
                                          <p:val>
                                            <p:strVal val="#ppt_x"/>
                                          </p:val>
                                        </p:tav>
                                      </p:tavLst>
                                    </p:anim>
                                    <p:anim calcmode="lin" valueType="num">
                                      <p:cBhvr additive="base">
                                        <p:cTn id="69" dur="500" fill="hold"/>
                                        <p:tgtEl>
                                          <p:spTgt spid="1027"/>
                                        </p:tgtEl>
                                        <p:attrNameLst>
                                          <p:attrName>ppt_y</p:attrName>
                                        </p:attrNameLst>
                                      </p:cBhvr>
                                      <p:tavLst>
                                        <p:tav tm="0">
                                          <p:val>
                                            <p:strVal val="1+#ppt_h/2"/>
                                          </p:val>
                                        </p:tav>
                                        <p:tav tm="100000">
                                          <p:val>
                                            <p:strVal val="#ppt_y"/>
                                          </p:val>
                                        </p:tav>
                                      </p:tavLst>
                                    </p:anim>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7" grpId="0" animBg="1"/>
      <p:bldP spid="22" grpId="0" animBg="1"/>
      <p:bldP spid="25"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19</a:t>
            </a:fld>
            <a:endParaRPr lang="en-ZA"/>
          </a:p>
        </p:txBody>
      </p:sp>
      <p:sp>
        <p:nvSpPr>
          <p:cNvPr id="5" name="Rounded Rectangular Callout 4"/>
          <p:cNvSpPr/>
          <p:nvPr/>
        </p:nvSpPr>
        <p:spPr>
          <a:xfrm>
            <a:off x="899592" y="1484784"/>
            <a:ext cx="7344816" cy="2736304"/>
          </a:xfrm>
          <a:prstGeom prst="wedgeRoundRectCallout">
            <a:avLst>
              <a:gd name="adj1" fmla="val -20833"/>
              <a:gd name="adj2" fmla="val 78917"/>
              <a:gd name="adj3" fmla="val 16667"/>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“But what does this low </a:t>
            </a:r>
            <a:r>
              <a:rPr lang="en-US" sz="2800" dirty="0" smtClean="0"/>
              <a:t>&amp; unequal performance </a:t>
            </a:r>
            <a:r>
              <a:rPr lang="en-US" sz="2800" dirty="0"/>
              <a:t>look like </a:t>
            </a:r>
            <a:r>
              <a:rPr lang="en-US" sz="2800" u="sng" dirty="0"/>
              <a:t>in </a:t>
            </a:r>
            <a:r>
              <a:rPr lang="en-US" sz="2800" i="1" u="sng" dirty="0"/>
              <a:t>practice</a:t>
            </a:r>
            <a:r>
              <a:rPr lang="en-US" sz="2800" dirty="0"/>
              <a:t>, </a:t>
            </a:r>
            <a:r>
              <a:rPr lang="en-US" sz="2800" u="sng" dirty="0"/>
              <a:t>on the </a:t>
            </a:r>
            <a:r>
              <a:rPr lang="en-US" sz="2800" i="1" u="sng" dirty="0"/>
              <a:t>ground</a:t>
            </a:r>
            <a:r>
              <a:rPr lang="en-US" sz="2800" dirty="0"/>
              <a:t>, </a:t>
            </a:r>
            <a:r>
              <a:rPr lang="en-US" sz="2800" u="sng" dirty="0"/>
              <a:t>in the </a:t>
            </a:r>
            <a:r>
              <a:rPr lang="en-US" sz="2800" i="1" u="sng" dirty="0"/>
              <a:t>classroom</a:t>
            </a:r>
            <a:r>
              <a:rPr lang="en-US" sz="2800" dirty="0"/>
              <a:t>?” </a:t>
            </a:r>
          </a:p>
        </p:txBody>
      </p:sp>
    </p:spTree>
    <p:extLst>
      <p:ext uri="{BB962C8B-B14F-4D97-AF65-F5344CB8AC3E}">
        <p14:creationId xmlns:p14="http://schemas.microsoft.com/office/powerpoint/2010/main" xmlns="" val="131501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2</a:t>
            </a:fld>
            <a:endParaRPr lang="en-ZA"/>
          </a:p>
        </p:txBody>
      </p:sp>
      <p:pic>
        <p:nvPicPr>
          <p:cNvPr id="6" name="Picture 5" descr="Screen Shot 2014-10-13 at 11.32.34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17500"/>
            <a:ext cx="9144000" cy="6202017"/>
          </a:xfrm>
          <a:prstGeom prst="rect">
            <a:avLst/>
          </a:prstGeom>
        </p:spPr>
      </p:pic>
      <p:sp>
        <p:nvSpPr>
          <p:cNvPr id="2" name="Title 1"/>
          <p:cNvSpPr>
            <a:spLocks noGrp="1"/>
          </p:cNvSpPr>
          <p:nvPr>
            <p:ph type="title"/>
          </p:nvPr>
        </p:nvSpPr>
        <p:spPr>
          <a:xfrm>
            <a:off x="107504" y="6358632"/>
            <a:ext cx="5760640" cy="499368"/>
          </a:xfrm>
          <a:solidFill>
            <a:schemeClr val="bg1">
              <a:lumMod val="85000"/>
            </a:schemeClr>
          </a:solidFill>
        </p:spPr>
        <p:txBody>
          <a:bodyPr>
            <a:noAutofit/>
          </a:bodyPr>
          <a:lstStyle/>
          <a:p>
            <a:r>
              <a:rPr lang="en-US" sz="2000" dirty="0" err="1" smtClean="0"/>
              <a:t>Hendrik</a:t>
            </a:r>
            <a:r>
              <a:rPr lang="en-US" sz="2000" dirty="0" smtClean="0"/>
              <a:t> van </a:t>
            </a:r>
            <a:r>
              <a:rPr lang="en-US" sz="2000" dirty="0" err="1" smtClean="0"/>
              <a:t>Broekhuizen</a:t>
            </a:r>
            <a:r>
              <a:rPr lang="en-US" sz="2000" dirty="0" smtClean="0"/>
              <a:t> (ongoing research)</a:t>
            </a:r>
            <a:endParaRPr lang="en-US" sz="2000" dirty="0"/>
          </a:p>
        </p:txBody>
      </p:sp>
    </p:spTree>
    <p:extLst>
      <p:ext uri="{BB962C8B-B14F-4D97-AF65-F5344CB8AC3E}">
        <p14:creationId xmlns:p14="http://schemas.microsoft.com/office/powerpoint/2010/main" xmlns="" val="350155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NSES question 42</a:t>
            </a:r>
            <a:br>
              <a:rPr lang="en-ZA" dirty="0" smtClean="0"/>
            </a:br>
            <a:r>
              <a:rPr lang="en-ZA" sz="1600" i="1" dirty="0" smtClean="0"/>
              <a:t>NSES</a:t>
            </a:r>
            <a:r>
              <a:rPr lang="en-GB" sz="1600" i="1" dirty="0" smtClean="0"/>
              <a:t> </a:t>
            </a:r>
            <a:r>
              <a:rPr lang="en-GB" sz="1600" i="1" dirty="0"/>
              <a:t>followed </a:t>
            </a:r>
            <a:r>
              <a:rPr lang="en-GB" sz="1600" i="1" dirty="0" smtClean="0"/>
              <a:t>about 15000 students (266 schools) and </a:t>
            </a:r>
            <a:r>
              <a:rPr lang="en-GB" sz="1600" i="1" dirty="0"/>
              <a:t>tested them in Grade 3 (2007), Grade 4 (2008) and Grade 5 (2009). </a:t>
            </a:r>
            <a:endParaRPr lang="en-ZA" sz="1600" i="1" dirty="0"/>
          </a:p>
        </p:txBody>
      </p:sp>
      <p:sp>
        <p:nvSpPr>
          <p:cNvPr id="3" name="Content Placeholder 2"/>
          <p:cNvSpPr>
            <a:spLocks noGrp="1"/>
          </p:cNvSpPr>
          <p:nvPr>
            <p:ph idx="1"/>
          </p:nvPr>
        </p:nvSpPr>
        <p:spPr>
          <a:xfrm>
            <a:off x="6588224" y="1949924"/>
            <a:ext cx="2180928" cy="1152129"/>
          </a:xfrm>
          <a:solidFill>
            <a:schemeClr val="bg1">
              <a:lumMod val="95000"/>
            </a:schemeClr>
          </a:solidFill>
        </p:spPr>
        <p:txBody>
          <a:bodyPr>
            <a:normAutofit fontScale="40000" lnSpcReduction="20000"/>
          </a:bodyPr>
          <a:lstStyle/>
          <a:p>
            <a:pPr marL="0" indent="0">
              <a:buNone/>
            </a:pPr>
            <a:r>
              <a:rPr lang="en-ZA" b="1" dirty="0" smtClean="0"/>
              <a:t>Grade 3 maths curriculum</a:t>
            </a:r>
            <a:r>
              <a:rPr lang="en-ZA" dirty="0" smtClean="0"/>
              <a:t>: “Can </a:t>
            </a:r>
            <a:r>
              <a:rPr lang="en-ZA" dirty="0"/>
              <a:t>perform calculations using </a:t>
            </a:r>
            <a:r>
              <a:rPr lang="en-ZA" dirty="0" smtClean="0"/>
              <a:t>appropriate symbols </a:t>
            </a:r>
            <a:r>
              <a:rPr lang="en-ZA" dirty="0"/>
              <a:t>to solve problems involving: </a:t>
            </a:r>
            <a:r>
              <a:rPr lang="en-ZA" dirty="0" smtClean="0"/>
              <a:t>division of </a:t>
            </a:r>
            <a:r>
              <a:rPr lang="en-ZA" dirty="0"/>
              <a:t>at least 2-digit by 1-digit </a:t>
            </a:r>
            <a:r>
              <a:rPr lang="en-ZA" dirty="0" smtClean="0"/>
              <a:t>numbers”</a:t>
            </a:r>
          </a:p>
          <a:p>
            <a:pPr marL="0" indent="0">
              <a:buNone/>
            </a:pPr>
            <a:endParaRPr lang="en-ZA"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20</a:t>
            </a:fld>
            <a:endParaRPr lang="en-ZA"/>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556792"/>
            <a:ext cx="5747385" cy="1650365"/>
          </a:xfrm>
          <a:prstGeom prst="rect">
            <a:avLst/>
          </a:prstGeom>
          <a:ln>
            <a:noFill/>
          </a:ln>
          <a:effectLst>
            <a:outerShdw blurRad="292100" dist="139700" dir="2700000" algn="tl" rotWithShape="0">
              <a:srgbClr val="333333">
                <a:alpha val="65000"/>
              </a:srgbClr>
            </a:outerShdw>
          </a:effectLst>
        </p:spPr>
      </p:pic>
      <p:graphicFrame>
        <p:nvGraphicFramePr>
          <p:cNvPr id="6" name="Chart 5"/>
          <p:cNvGraphicFramePr/>
          <p:nvPr>
            <p:extLst>
              <p:ext uri="{D42A27DB-BD31-4B8C-83A1-F6EECF244321}">
                <p14:modId xmlns:p14="http://schemas.microsoft.com/office/powerpoint/2010/main" xmlns="" val="45683515"/>
              </p:ext>
            </p:extLst>
          </p:nvPr>
        </p:nvGraphicFramePr>
        <p:xfrm>
          <a:off x="469838" y="3383116"/>
          <a:ext cx="5745091"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p:cNvSpPr txBox="1">
            <a:spLocks/>
          </p:cNvSpPr>
          <p:nvPr/>
        </p:nvSpPr>
        <p:spPr>
          <a:xfrm>
            <a:off x="6588224" y="3501008"/>
            <a:ext cx="2180928" cy="2736304"/>
          </a:xfrm>
          <a:prstGeom prst="rect">
            <a:avLst/>
          </a:prstGeom>
          <a:solidFill>
            <a:schemeClr val="bg1">
              <a:lumMod val="95000"/>
            </a:schemeClr>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4300" b="1" dirty="0" smtClean="0"/>
              <a:t>Even at the end of Grade 5 most (55%+) quintile 1-4 students cannot answer this simple Grade-3-level problem. </a:t>
            </a:r>
            <a:endParaRPr lang="en-ZA" sz="4300" dirty="0" smtClean="0"/>
          </a:p>
          <a:p>
            <a:pPr marL="0" indent="0">
              <a:buFont typeface="Arial" pitchFamily="34" charset="0"/>
              <a:buNone/>
            </a:pPr>
            <a:endParaRPr lang="en-ZA" dirty="0" smtClean="0"/>
          </a:p>
          <a:p>
            <a:pPr marL="0" indent="0" algn="just">
              <a:buFont typeface="Arial" pitchFamily="34" charset="0"/>
              <a:buNone/>
            </a:pPr>
            <a:r>
              <a:rPr lang="en-ZA" dirty="0" smtClean="0"/>
              <a:t>“The powerful notions of ratio, rate and proportion are built upon the simpler concepts of whole number,  multiplication and division, fraction and rational number, and are themselves the precursors to the development of yet more complex concepts such as triangle similarity,  trigonometry, gradient and calculus” (Taylor &amp; </a:t>
            </a:r>
            <a:r>
              <a:rPr lang="en-ZA" dirty="0" err="1" smtClean="0"/>
              <a:t>Reddi</a:t>
            </a:r>
            <a:r>
              <a:rPr lang="en-ZA" dirty="0" smtClean="0"/>
              <a:t>, 2013: 194)</a:t>
            </a:r>
            <a:endParaRPr lang="en-ZA" dirty="0"/>
          </a:p>
        </p:txBody>
      </p:sp>
      <p:sp>
        <p:nvSpPr>
          <p:cNvPr id="8" name="TextBox 7"/>
          <p:cNvSpPr txBox="1"/>
          <p:nvPr/>
        </p:nvSpPr>
        <p:spPr>
          <a:xfrm>
            <a:off x="1907704" y="6504467"/>
            <a:ext cx="3384376" cy="307777"/>
          </a:xfrm>
          <a:prstGeom prst="rect">
            <a:avLst/>
          </a:prstGeom>
          <a:noFill/>
        </p:spPr>
        <p:txBody>
          <a:bodyPr wrap="square" rtlCol="0">
            <a:spAutoFit/>
          </a:bodyPr>
          <a:lstStyle/>
          <a:p>
            <a:r>
              <a:rPr lang="en-ZA" sz="1400" dirty="0" smtClean="0"/>
              <a:t>(Spaull &amp; Viljoen, 2014)</a:t>
            </a:r>
            <a:endParaRPr lang="en-ZA" sz="1400" dirty="0"/>
          </a:p>
        </p:txBody>
      </p:sp>
    </p:spTree>
    <p:extLst>
      <p:ext uri="{BB962C8B-B14F-4D97-AF65-F5344CB8AC3E}">
        <p14:creationId xmlns:p14="http://schemas.microsoft.com/office/powerpoint/2010/main" xmlns="" val="21887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21</a:t>
            </a:fld>
            <a:endParaRPr lang="en-ZA"/>
          </a:p>
        </p:txBody>
      </p:sp>
      <p:sp>
        <p:nvSpPr>
          <p:cNvPr id="6" name="Title 1"/>
          <p:cNvSpPr>
            <a:spLocks noGrp="1"/>
          </p:cNvSpPr>
          <p:nvPr>
            <p:ph type="title"/>
          </p:nvPr>
        </p:nvSpPr>
        <p:spPr>
          <a:xfrm>
            <a:off x="468312" y="115888"/>
            <a:ext cx="8136135" cy="1008856"/>
          </a:xfrm>
        </p:spPr>
        <p:txBody>
          <a:bodyPr/>
          <a:lstStyle/>
          <a:p>
            <a:r>
              <a:rPr lang="en-US" sz="3600" dirty="0">
                <a:latin typeface="Calibri" charset="0"/>
              </a:rPr>
              <a:t>Insurmountable learning </a:t>
            </a:r>
            <a:r>
              <a:rPr lang="en-US" sz="3600" dirty="0" smtClean="0">
                <a:latin typeface="Calibri" charset="0"/>
              </a:rPr>
              <a:t>deficits: 0.3 SD</a:t>
            </a:r>
            <a:endParaRPr lang="en-US" sz="3600" dirty="0">
              <a:latin typeface="Calibri" charset="0"/>
            </a:endParaRPr>
          </a:p>
        </p:txBody>
      </p:sp>
      <p:graphicFrame>
        <p:nvGraphicFramePr>
          <p:cNvPr id="7" name="Chart 6"/>
          <p:cNvGraphicFramePr/>
          <p:nvPr>
            <p:extLst>
              <p:ext uri="{D42A27DB-BD31-4B8C-83A1-F6EECF244321}">
                <p14:modId xmlns:p14="http://schemas.microsoft.com/office/powerpoint/2010/main" xmlns="" val="2350253972"/>
              </p:ext>
            </p:extLst>
          </p:nvPr>
        </p:nvGraphicFramePr>
        <p:xfrm>
          <a:off x="-1180" y="1268760"/>
          <a:ext cx="9144000" cy="5335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20072" y="6503104"/>
            <a:ext cx="2561084" cy="276999"/>
          </a:xfrm>
          <a:prstGeom prst="rect">
            <a:avLst/>
          </a:prstGeom>
          <a:solidFill>
            <a:schemeClr val="bg1">
              <a:lumMod val="85000"/>
            </a:schemeClr>
          </a:solidFill>
        </p:spPr>
        <p:txBody>
          <a:bodyPr wrap="square" rtlCol="0">
            <a:spAutoFit/>
          </a:bodyPr>
          <a:lstStyle/>
          <a:p>
            <a:r>
              <a:rPr lang="en-ZA" sz="1200" i="1" dirty="0" smtClean="0"/>
              <a:t>Spaull &amp; </a:t>
            </a:r>
            <a:r>
              <a:rPr lang="en-ZA" sz="1200" i="1" dirty="0" err="1" smtClean="0"/>
              <a:t>Viljoen</a:t>
            </a:r>
            <a:r>
              <a:rPr lang="en-ZA" sz="1200" i="1" dirty="0" smtClean="0"/>
              <a:t>, 2014 (SAHRC Report)</a:t>
            </a:r>
            <a:endParaRPr lang="en-ZA" sz="1200" i="1" dirty="0"/>
          </a:p>
        </p:txBody>
      </p:sp>
    </p:spTree>
    <p:extLst>
      <p:ext uri="{BB962C8B-B14F-4D97-AF65-F5344CB8AC3E}">
        <p14:creationId xmlns:p14="http://schemas.microsoft.com/office/powerpoint/2010/main" xmlns="" val="29920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085184"/>
            <a:ext cx="8229600" cy="1645643"/>
          </a:xfrm>
        </p:spPr>
        <p:txBody>
          <a:bodyPr>
            <a:normAutofit/>
          </a:bodyPr>
          <a:lstStyle/>
          <a:p>
            <a:r>
              <a:rPr lang="en-ZA" sz="2400" dirty="0" smtClean="0"/>
              <a:t>550,000 students drop out before matric</a:t>
            </a:r>
          </a:p>
          <a:p>
            <a:r>
              <a:rPr lang="en-ZA" sz="2400" dirty="0" smtClean="0"/>
              <a:t>99% do not get a non-matric qualification </a:t>
            </a:r>
            <a:r>
              <a:rPr lang="en-ZA" sz="1600" dirty="0" smtClean="0"/>
              <a:t>(</a:t>
            </a:r>
            <a:r>
              <a:rPr lang="en-ZA" sz="1600" dirty="0" err="1" smtClean="0"/>
              <a:t>Gustafsson</a:t>
            </a:r>
            <a:r>
              <a:rPr lang="en-ZA" sz="1600" dirty="0" smtClean="0"/>
              <a:t>, 2011: p11)</a:t>
            </a:r>
          </a:p>
          <a:p>
            <a:r>
              <a:rPr lang="en-ZA" sz="2400" dirty="0" smtClean="0"/>
              <a:t>What happens to them? 50% youth unemployment…</a:t>
            </a:r>
            <a:endParaRPr lang="en-ZA" sz="18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22</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2277015965"/>
              </p:ext>
            </p:extLst>
          </p:nvPr>
        </p:nvGraphicFramePr>
        <p:xfrm>
          <a:off x="395536" y="404664"/>
          <a:ext cx="8208912"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743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Chart bld="category"/>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Oval 4"/>
          <p:cNvSpPr/>
          <p:nvPr/>
        </p:nvSpPr>
        <p:spPr>
          <a:xfrm>
            <a:off x="2069722" y="1007736"/>
            <a:ext cx="5004556" cy="484252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lnSpc>
                <a:spcPct val="120000"/>
              </a:lnSpc>
            </a:pPr>
            <a:r>
              <a:rPr lang="en-US" sz="7200" b="1" i="1" dirty="0" smtClean="0">
                <a:solidFill>
                  <a:schemeClr val="bg1"/>
                </a:solidFill>
                <a:latin typeface="Helvetica Neue"/>
                <a:cs typeface="Helvetica Neue"/>
              </a:rPr>
              <a:t>(2) </a:t>
            </a:r>
          </a:p>
          <a:p>
            <a:pPr algn="ctr">
              <a:lnSpc>
                <a:spcPct val="120000"/>
              </a:lnSpc>
            </a:pPr>
            <a:r>
              <a:rPr lang="en-US" b="1" i="1" dirty="0" smtClean="0">
                <a:solidFill>
                  <a:schemeClr val="bg1"/>
                </a:solidFill>
                <a:latin typeface="Helvetica Neue"/>
                <a:cs typeface="Helvetica Neue"/>
              </a:rPr>
              <a:t>Mathematics content knowledge of SA teachers</a:t>
            </a:r>
            <a:endParaRPr lang="en-US" b="1" i="1" dirty="0">
              <a:solidFill>
                <a:schemeClr val="bg1"/>
              </a:solidFill>
              <a:latin typeface="Helvetica Neue"/>
              <a:cs typeface="Helvetica Neue"/>
            </a:endParaRPr>
          </a:p>
        </p:txBody>
      </p:sp>
    </p:spTree>
    <p:extLst>
      <p:ext uri="{BB962C8B-B14F-4D97-AF65-F5344CB8AC3E}">
        <p14:creationId xmlns:p14="http://schemas.microsoft.com/office/powerpoint/2010/main" xmlns="" val="202587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3" cstate="print"/>
          <a:srcRect l="14761"/>
          <a:stretch>
            <a:fillRect/>
          </a:stretch>
        </p:blipFill>
        <p:spPr bwMode="auto">
          <a:xfrm>
            <a:off x="4048550" y="2420888"/>
            <a:ext cx="5095450" cy="3912543"/>
          </a:xfrm>
          <a:prstGeom prst="rect">
            <a:avLst/>
          </a:prstGeom>
          <a:noFill/>
          <a:ln w="9525">
            <a:noFill/>
            <a:miter lim="800000"/>
            <a:headEnd/>
            <a:tailEnd/>
          </a:ln>
        </p:spPr>
      </p:pic>
      <p:sp>
        <p:nvSpPr>
          <p:cNvPr id="3075" name="Content Placeholder 2"/>
          <p:cNvSpPr>
            <a:spLocks noGrp="1"/>
          </p:cNvSpPr>
          <p:nvPr>
            <p:ph idx="1"/>
          </p:nvPr>
        </p:nvSpPr>
        <p:spPr>
          <a:xfrm>
            <a:off x="468313" y="1628801"/>
            <a:ext cx="8229600" cy="4680520"/>
          </a:xfrm>
        </p:spPr>
        <p:txBody>
          <a:bodyPr>
            <a:normAutofit fontScale="55000" lnSpcReduction="20000"/>
          </a:bodyPr>
          <a:lstStyle/>
          <a:p>
            <a:pPr eaLnBrk="1" hangingPunct="1">
              <a:buFont typeface="Arial" charset="0"/>
              <a:buNone/>
              <a:defRPr/>
            </a:pPr>
            <a:r>
              <a:rPr lang="en-US" sz="1800" b="1" dirty="0" smtClean="0">
                <a:solidFill>
                  <a:srgbClr val="C00000"/>
                </a:solidFill>
              </a:rPr>
              <a:t>SACMEQ</a:t>
            </a:r>
          </a:p>
          <a:p>
            <a:pPr lvl="1" eaLnBrk="1" hangingPunct="1">
              <a:lnSpc>
                <a:spcPct val="150000"/>
              </a:lnSpc>
              <a:buFont typeface="Wingdings" pitchFamily="2" charset="2"/>
              <a:buChar char="q"/>
              <a:defRPr/>
            </a:pPr>
            <a:r>
              <a:rPr lang="en-US" sz="1800" dirty="0" smtClean="0"/>
              <a:t>Southern and Eastern African Consortium for Monitoring Educational Quality</a:t>
            </a:r>
          </a:p>
          <a:p>
            <a:pPr lvl="1" eaLnBrk="1" hangingPunct="1">
              <a:lnSpc>
                <a:spcPct val="150000"/>
              </a:lnSpc>
              <a:buFont typeface="Wingdings" pitchFamily="2" charset="2"/>
              <a:buChar char="q"/>
              <a:defRPr/>
            </a:pPr>
            <a:r>
              <a:rPr lang="en-US" sz="1800" dirty="0" smtClean="0"/>
              <a:t>14 participating countries</a:t>
            </a:r>
          </a:p>
          <a:p>
            <a:pPr lvl="1" eaLnBrk="1" hangingPunct="1">
              <a:lnSpc>
                <a:spcPct val="150000"/>
              </a:lnSpc>
              <a:buFont typeface="Wingdings" pitchFamily="2" charset="2"/>
              <a:buChar char="q"/>
              <a:defRPr/>
            </a:pPr>
            <a:r>
              <a:rPr lang="en-US" sz="1800" dirty="0" smtClean="0"/>
              <a:t>SACMEQ II (2000), SACMEQ III (2007)</a:t>
            </a:r>
          </a:p>
          <a:p>
            <a:pPr lvl="1" eaLnBrk="1" hangingPunct="1">
              <a:lnSpc>
                <a:spcPct val="150000"/>
              </a:lnSpc>
              <a:buFont typeface="Wingdings" pitchFamily="2" charset="2"/>
              <a:buChar char="q"/>
              <a:defRPr/>
            </a:pPr>
            <a:r>
              <a:rPr lang="en-US" sz="1800" dirty="0" smtClean="0"/>
              <a:t>Nationally representative</a:t>
            </a:r>
          </a:p>
          <a:p>
            <a:pPr lvl="1" eaLnBrk="1" hangingPunct="1">
              <a:lnSpc>
                <a:spcPct val="150000"/>
              </a:lnSpc>
              <a:buFont typeface="Wingdings" pitchFamily="2" charset="2"/>
              <a:buChar char="q"/>
              <a:defRPr/>
            </a:pPr>
            <a:r>
              <a:rPr lang="en-US" sz="1800" dirty="0" smtClean="0"/>
              <a:t>Testing :</a:t>
            </a:r>
          </a:p>
          <a:p>
            <a:pPr lvl="2" eaLnBrk="1" hangingPunct="1">
              <a:lnSpc>
                <a:spcPct val="150000"/>
              </a:lnSpc>
              <a:buFont typeface="Courier New" pitchFamily="49" charset="0"/>
              <a:buChar char="o"/>
              <a:defRPr/>
            </a:pPr>
            <a:r>
              <a:rPr lang="en-US" sz="1800" b="1" dirty="0" smtClean="0"/>
              <a:t>Gr 6 Numeracy</a:t>
            </a:r>
          </a:p>
          <a:p>
            <a:pPr lvl="2" eaLnBrk="1" hangingPunct="1">
              <a:lnSpc>
                <a:spcPct val="150000"/>
              </a:lnSpc>
              <a:buFont typeface="Courier New" pitchFamily="49" charset="0"/>
              <a:buChar char="o"/>
              <a:defRPr/>
            </a:pPr>
            <a:r>
              <a:rPr lang="en-US" sz="1800" b="1" dirty="0" smtClean="0"/>
              <a:t>Gr 6 Literacy</a:t>
            </a:r>
          </a:p>
          <a:p>
            <a:pPr lvl="2" eaLnBrk="1" hangingPunct="1">
              <a:lnSpc>
                <a:spcPct val="150000"/>
              </a:lnSpc>
              <a:buFont typeface="Courier New" pitchFamily="49" charset="0"/>
              <a:buChar char="o"/>
              <a:defRPr/>
            </a:pPr>
            <a:r>
              <a:rPr lang="en-US" sz="1800" dirty="0" smtClean="0"/>
              <a:t>HIV/AIDS Health knowledge</a:t>
            </a:r>
          </a:p>
          <a:p>
            <a:pPr lvl="1" eaLnBrk="1" hangingPunct="1">
              <a:lnSpc>
                <a:spcPct val="150000"/>
              </a:lnSpc>
              <a:buFont typeface="Wingdings" pitchFamily="2" charset="2"/>
              <a:buChar char="q"/>
              <a:defRPr/>
            </a:pPr>
            <a:endParaRPr lang="en-US" sz="1800" b="1" dirty="0" smtClean="0"/>
          </a:p>
          <a:p>
            <a:pPr eaLnBrk="1" hangingPunct="1">
              <a:buFont typeface="Arial" charset="0"/>
              <a:buNone/>
              <a:defRPr/>
            </a:pPr>
            <a:r>
              <a:rPr lang="en-US" sz="1800" b="1" dirty="0" smtClean="0">
                <a:solidFill>
                  <a:srgbClr val="C00000"/>
                </a:solidFill>
              </a:rPr>
              <a:t>SACMEQ III: </a:t>
            </a:r>
            <a:r>
              <a:rPr lang="en-US" sz="3600" b="1" dirty="0" smtClean="0">
                <a:solidFill>
                  <a:srgbClr val="C00000"/>
                </a:solidFill>
              </a:rPr>
              <a:t>South Africa</a:t>
            </a:r>
          </a:p>
          <a:p>
            <a:pPr lvl="1" eaLnBrk="1" hangingPunct="1">
              <a:lnSpc>
                <a:spcPct val="150000"/>
              </a:lnSpc>
              <a:buFont typeface="Wingdings" pitchFamily="2" charset="2"/>
              <a:buChar char="q"/>
              <a:defRPr/>
            </a:pPr>
            <a:r>
              <a:rPr lang="en-US" sz="3800" b="1" dirty="0" smtClean="0"/>
              <a:t> 9071</a:t>
            </a:r>
            <a:r>
              <a:rPr lang="en-US" sz="3800" dirty="0" smtClean="0"/>
              <a:t> SA Grade 6 students</a:t>
            </a:r>
          </a:p>
          <a:p>
            <a:pPr lvl="1" eaLnBrk="1" hangingPunct="1">
              <a:lnSpc>
                <a:spcPct val="150000"/>
              </a:lnSpc>
              <a:buFont typeface="Wingdings" pitchFamily="2" charset="2"/>
              <a:buChar char="q"/>
              <a:defRPr/>
            </a:pPr>
            <a:r>
              <a:rPr lang="en-US" sz="3800" b="1" dirty="0" smtClean="0"/>
              <a:t> 498</a:t>
            </a:r>
            <a:r>
              <a:rPr lang="en-US" sz="3800" dirty="0" smtClean="0"/>
              <a:t> SA Grade 6 math teachers</a:t>
            </a:r>
          </a:p>
          <a:p>
            <a:pPr lvl="1" eaLnBrk="1" hangingPunct="1">
              <a:lnSpc>
                <a:spcPct val="150000"/>
              </a:lnSpc>
              <a:buFont typeface="Wingdings" pitchFamily="2" charset="2"/>
              <a:buChar char="q"/>
              <a:defRPr/>
            </a:pPr>
            <a:r>
              <a:rPr lang="en-US" sz="3800" b="1" dirty="0" smtClean="0"/>
              <a:t> 392</a:t>
            </a:r>
            <a:r>
              <a:rPr lang="en-US" sz="3800" dirty="0" smtClean="0"/>
              <a:t> SA primary schools</a:t>
            </a:r>
          </a:p>
          <a:p>
            <a:pPr lvl="1" eaLnBrk="1" hangingPunct="1">
              <a:lnSpc>
                <a:spcPct val="150000"/>
              </a:lnSpc>
              <a:buFont typeface="Wingdings" pitchFamily="2" charset="2"/>
              <a:buChar char="q"/>
              <a:defRPr/>
            </a:pPr>
            <a:endParaRPr lang="en-US" sz="1000" dirty="0" smtClean="0"/>
          </a:p>
          <a:p>
            <a:pPr eaLnBrk="1" hangingPunct="1">
              <a:defRPr/>
            </a:pPr>
            <a:r>
              <a:rPr lang="en-ZA" sz="2000" dirty="0" smtClean="0"/>
              <a:t>See SACMEQ website for research</a:t>
            </a:r>
          </a:p>
        </p:txBody>
      </p:sp>
      <p:sp>
        <p:nvSpPr>
          <p:cNvPr id="6" name="Title 1"/>
          <p:cNvSpPr txBox="1">
            <a:spLocks/>
          </p:cNvSpPr>
          <p:nvPr/>
        </p:nvSpPr>
        <p:spPr>
          <a:xfrm>
            <a:off x="467544" y="404664"/>
            <a:ext cx="8208912" cy="1151979"/>
          </a:xfrm>
          <a:prstGeom prst="rect">
            <a:avLst/>
          </a:prstGeom>
          <a:solidFill>
            <a:schemeClr val="tx2">
              <a:lumMod val="20000"/>
              <a:lumOff val="80000"/>
            </a:schemeClr>
          </a:solid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ZA" sz="3600" b="1" dirty="0" smtClean="0">
                <a:solidFill>
                  <a:srgbClr val="C00000"/>
                </a:solidFill>
              </a:rPr>
              <a:t>Background: Data</a:t>
            </a:r>
            <a:endParaRPr lang="en-ZA" sz="3600" b="1" dirty="0">
              <a:solidFill>
                <a:srgbClr val="C00000"/>
              </a:solidFill>
            </a:endParaRPr>
          </a:p>
        </p:txBody>
      </p:sp>
    </p:spTree>
    <p:extLst>
      <p:ext uri="{BB962C8B-B14F-4D97-AF65-F5344CB8AC3E}">
        <p14:creationId xmlns:p14="http://schemas.microsoft.com/office/powerpoint/2010/main" xmlns="" val="162954487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467544" y="1988840"/>
            <a:ext cx="6056937" cy="403244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660232" y="2276872"/>
            <a:ext cx="2160240" cy="3416320"/>
          </a:xfrm>
          <a:prstGeom prst="rect">
            <a:avLst/>
          </a:prstGeom>
          <a:solidFill>
            <a:schemeClr val="bg1">
              <a:lumMod val="85000"/>
            </a:schemeClr>
          </a:solidFill>
        </p:spPr>
        <p:txBody>
          <a:bodyPr wrap="square" rtlCol="0">
            <a:spAutoFit/>
          </a:bodyPr>
          <a:lstStyle/>
          <a:p>
            <a:pPr algn="ctr"/>
            <a:endParaRPr lang="en-ZA" dirty="0" smtClean="0"/>
          </a:p>
          <a:p>
            <a:pPr algn="ctr"/>
            <a:r>
              <a:rPr lang="en-ZA" dirty="0" smtClean="0"/>
              <a:t>But this is the AVERAGE Grade 6 maths teacher. Extremely high levels of inequality in SA means that the average score hides the real truth. What does it look like if we disaggregate it…</a:t>
            </a:r>
          </a:p>
          <a:p>
            <a:pPr algn="ctr"/>
            <a:endParaRPr lang="en-ZA" dirty="0"/>
          </a:p>
        </p:txBody>
      </p:sp>
      <p:sp>
        <p:nvSpPr>
          <p:cNvPr id="12" name="Title 1"/>
          <p:cNvSpPr>
            <a:spLocks noGrp="1"/>
          </p:cNvSpPr>
          <p:nvPr>
            <p:ph type="title"/>
          </p:nvPr>
        </p:nvSpPr>
        <p:spPr>
          <a:xfrm>
            <a:off x="457200" y="274638"/>
            <a:ext cx="8229600" cy="1143000"/>
          </a:xfrm>
          <a:solidFill>
            <a:schemeClr val="tx2">
              <a:lumMod val="20000"/>
              <a:lumOff val="80000"/>
            </a:schemeClr>
          </a:solidFill>
        </p:spPr>
        <p:txBody>
          <a:bodyPr>
            <a:normAutofit fontScale="90000"/>
          </a:bodyPr>
          <a:lstStyle/>
          <a:p>
            <a:r>
              <a:rPr lang="en-ZA" dirty="0" smtClean="0">
                <a:solidFill>
                  <a:srgbClr val="C00000"/>
                </a:solidFill>
              </a:rPr>
              <a:t>Maths teacher content knowledge </a:t>
            </a:r>
            <a:r>
              <a:rPr lang="en-ZA" sz="2700" i="1" dirty="0" smtClean="0">
                <a:solidFill>
                  <a:srgbClr val="C00000"/>
                </a:solidFill>
              </a:rPr>
              <a:t>(SACMEQ 2007)</a:t>
            </a:r>
            <a:endParaRPr lang="en-ZA" sz="2700" i="1" dirty="0">
              <a:solidFill>
                <a:srgbClr val="C00000"/>
              </a:solidFill>
            </a:endParaRPr>
          </a:p>
        </p:txBody>
      </p:sp>
      <p:sp>
        <p:nvSpPr>
          <p:cNvPr id="13" name="TextBox 12"/>
          <p:cNvSpPr txBox="1"/>
          <p:nvPr/>
        </p:nvSpPr>
        <p:spPr>
          <a:xfrm>
            <a:off x="2339752" y="6021288"/>
            <a:ext cx="2088232" cy="338554"/>
          </a:xfrm>
          <a:prstGeom prst="rect">
            <a:avLst/>
          </a:prstGeom>
          <a:noFill/>
        </p:spPr>
        <p:txBody>
          <a:bodyPr wrap="square" rtlCol="0">
            <a:spAutoFit/>
          </a:bodyPr>
          <a:lstStyle/>
          <a:p>
            <a:r>
              <a:rPr lang="en-ZA" sz="1600" i="1" dirty="0" smtClean="0"/>
              <a:t>Source: Stephen Taylor</a:t>
            </a:r>
            <a:endParaRPr lang="en-ZA" sz="1600" i="1" dirty="0"/>
          </a:p>
        </p:txBody>
      </p:sp>
      <p:sp>
        <p:nvSpPr>
          <p:cNvPr id="2" name="Slide Number Placeholder 1"/>
          <p:cNvSpPr>
            <a:spLocks noGrp="1"/>
          </p:cNvSpPr>
          <p:nvPr>
            <p:ph type="sldNum" sz="quarter" idx="12"/>
          </p:nvPr>
        </p:nvSpPr>
        <p:spPr/>
        <p:txBody>
          <a:bodyPr/>
          <a:lstStyle/>
          <a:p>
            <a:fld id="{555B2511-D5A3-487A-82FF-4C039FEE504B}" type="slidenum">
              <a:rPr lang="en-ZA" smtClean="0"/>
              <a:pPr/>
              <a:t>25</a:t>
            </a:fld>
            <a:endParaRPr lang="en-ZA"/>
          </a:p>
        </p:txBody>
      </p:sp>
    </p:spTree>
    <p:extLst>
      <p:ext uri="{BB962C8B-B14F-4D97-AF65-F5344CB8AC3E}">
        <p14:creationId xmlns:p14="http://schemas.microsoft.com/office/powerpoint/2010/main" xmlns="" val="16822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26</a:t>
            </a:fld>
            <a:endParaRPr lang="en-ZA"/>
          </a:p>
        </p:txBody>
      </p:sp>
      <p:sp>
        <p:nvSpPr>
          <p:cNvPr id="5" name="Rounded Rectangular Callout 4"/>
          <p:cNvSpPr/>
          <p:nvPr/>
        </p:nvSpPr>
        <p:spPr>
          <a:xfrm>
            <a:off x="899592" y="1484784"/>
            <a:ext cx="7344816" cy="2736304"/>
          </a:xfrm>
          <a:prstGeom prst="wedgeRoundRectCallout">
            <a:avLst>
              <a:gd name="adj1" fmla="val -20833"/>
              <a:gd name="adj2" fmla="val 78917"/>
              <a:gd name="adj3" fmla="val 16667"/>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“But what does this low performance look like </a:t>
            </a:r>
            <a:r>
              <a:rPr lang="en-US" sz="2800" u="sng" dirty="0"/>
              <a:t>in </a:t>
            </a:r>
            <a:r>
              <a:rPr lang="en-US" sz="2800" i="1" u="sng" dirty="0"/>
              <a:t>practice</a:t>
            </a:r>
            <a:r>
              <a:rPr lang="en-US" sz="2800" dirty="0"/>
              <a:t>, </a:t>
            </a:r>
            <a:r>
              <a:rPr lang="en-US" sz="2800" u="sng" dirty="0"/>
              <a:t>on the </a:t>
            </a:r>
            <a:r>
              <a:rPr lang="en-US" sz="2800" i="1" u="sng" dirty="0"/>
              <a:t>ground</a:t>
            </a:r>
            <a:r>
              <a:rPr lang="en-US" sz="2800" dirty="0"/>
              <a:t>, </a:t>
            </a:r>
            <a:r>
              <a:rPr lang="en-US" sz="2800" u="sng" dirty="0"/>
              <a:t>in the </a:t>
            </a:r>
            <a:r>
              <a:rPr lang="en-US" sz="2800" i="1" u="sng" dirty="0"/>
              <a:t>classroom</a:t>
            </a:r>
            <a:r>
              <a:rPr lang="en-US" sz="2800" dirty="0"/>
              <a:t>?” </a:t>
            </a:r>
          </a:p>
        </p:txBody>
      </p:sp>
    </p:spTree>
    <p:extLst>
      <p:ext uri="{BB962C8B-B14F-4D97-AF65-F5344CB8AC3E}">
        <p14:creationId xmlns:p14="http://schemas.microsoft.com/office/powerpoint/2010/main" xmlns="" val="696212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Oval 4"/>
          <p:cNvSpPr/>
          <p:nvPr/>
        </p:nvSpPr>
        <p:spPr>
          <a:xfrm>
            <a:off x="2069722" y="1007736"/>
            <a:ext cx="5004556" cy="484252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lnSpc>
                <a:spcPct val="120000"/>
              </a:lnSpc>
            </a:pPr>
            <a:r>
              <a:rPr lang="en-US" sz="7200" b="1" i="1" dirty="0" smtClean="0">
                <a:solidFill>
                  <a:schemeClr val="bg1"/>
                </a:solidFill>
                <a:latin typeface="Helvetica Neue"/>
                <a:cs typeface="Helvetica Neue"/>
              </a:rPr>
              <a:t>(3) </a:t>
            </a:r>
          </a:p>
          <a:p>
            <a:pPr algn="ctr">
              <a:lnSpc>
                <a:spcPct val="120000"/>
              </a:lnSpc>
            </a:pPr>
            <a:r>
              <a:rPr lang="en-US" b="1" i="1" dirty="0" smtClean="0">
                <a:solidFill>
                  <a:schemeClr val="bg1"/>
                </a:solidFill>
                <a:latin typeface="Helvetica Neue"/>
                <a:cs typeface="Helvetica Neue"/>
              </a:rPr>
              <a:t>What is the role of school management in addressing problem areas?</a:t>
            </a:r>
            <a:endParaRPr lang="en-US" b="1" i="1" dirty="0">
              <a:solidFill>
                <a:schemeClr val="bg1"/>
              </a:solidFill>
              <a:latin typeface="Helvetica Neue"/>
              <a:cs typeface="Helvetica Neue"/>
            </a:endParaRPr>
          </a:p>
        </p:txBody>
      </p:sp>
    </p:spTree>
    <p:extLst>
      <p:ext uri="{BB962C8B-B14F-4D97-AF65-F5344CB8AC3E}">
        <p14:creationId xmlns:p14="http://schemas.microsoft.com/office/powerpoint/2010/main" xmlns="" val="285815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SMT</a:t>
            </a:r>
            <a:endParaRPr lang="en-US" dirty="0"/>
          </a:p>
        </p:txBody>
      </p:sp>
      <p:sp>
        <p:nvSpPr>
          <p:cNvPr id="3" name="Content Placeholder 2"/>
          <p:cNvSpPr>
            <a:spLocks noGrp="1"/>
          </p:cNvSpPr>
          <p:nvPr>
            <p:ph idx="1"/>
          </p:nvPr>
        </p:nvSpPr>
        <p:spPr>
          <a:xfrm>
            <a:off x="467544" y="1412776"/>
            <a:ext cx="8229600" cy="5328592"/>
          </a:xfrm>
        </p:spPr>
        <p:txBody>
          <a:bodyPr>
            <a:normAutofit fontScale="55000" lnSpcReduction="20000"/>
          </a:bodyPr>
          <a:lstStyle/>
          <a:p>
            <a:r>
              <a:rPr lang="en-US" b="1" dirty="0" smtClean="0"/>
              <a:t>Utilizing existing capacity better.</a:t>
            </a:r>
          </a:p>
          <a:p>
            <a:pPr lvl="1"/>
            <a:r>
              <a:rPr lang="en-US" dirty="0" smtClean="0"/>
              <a:t>There is existing capacity within schools, within groups of schools and within teacher unions that is currently under-utilized.</a:t>
            </a:r>
          </a:p>
          <a:p>
            <a:pPr lvl="2"/>
            <a:r>
              <a:rPr lang="en-US" dirty="0" smtClean="0"/>
              <a:t>Master-teachers </a:t>
            </a:r>
          </a:p>
          <a:p>
            <a:pPr lvl="2"/>
            <a:r>
              <a:rPr lang="en-US" dirty="0" smtClean="0"/>
              <a:t>Mentoring new teachers better (internships? Shadowing?)</a:t>
            </a:r>
          </a:p>
          <a:p>
            <a:r>
              <a:rPr lang="en-US" b="1" dirty="0" smtClean="0"/>
              <a:t>Developing a collaborative culture</a:t>
            </a:r>
          </a:p>
          <a:p>
            <a:pPr lvl="1"/>
            <a:r>
              <a:rPr lang="en-US" dirty="0" smtClean="0"/>
              <a:t>“</a:t>
            </a:r>
            <a:r>
              <a:rPr lang="en-US" i="1" dirty="0" smtClean="0"/>
              <a:t>My classroom, my kingdom</a:t>
            </a:r>
            <a:r>
              <a:rPr lang="en-US" dirty="0" smtClean="0"/>
              <a:t>” thinking is unhelpful. Develop a culture of teachers observing each other teach – not to catch each other out or to punish but to learn and improve. </a:t>
            </a:r>
            <a:endParaRPr lang="en-US" dirty="0"/>
          </a:p>
          <a:p>
            <a:pPr lvl="2"/>
            <a:r>
              <a:rPr lang="en-US" dirty="0" smtClean="0"/>
              <a:t>“Why do you think no one seemed to understand this particular example?”</a:t>
            </a:r>
          </a:p>
          <a:p>
            <a:pPr lvl="2"/>
            <a:r>
              <a:rPr lang="en-US" dirty="0" smtClean="0"/>
              <a:t>“What works for you?” “How do </a:t>
            </a:r>
            <a:r>
              <a:rPr lang="en-US" i="1" dirty="0" smtClean="0"/>
              <a:t>you</a:t>
            </a:r>
            <a:r>
              <a:rPr lang="en-US" dirty="0" smtClean="0"/>
              <a:t> teach this?” “How do you think I can do this better?”</a:t>
            </a:r>
          </a:p>
          <a:p>
            <a:pPr lvl="1"/>
            <a:r>
              <a:rPr lang="en-US" dirty="0" smtClean="0"/>
              <a:t>Some teachers are better at teaching some subjects/topics than others. Teachers can learn from each other. We mustn’t be afraid to differentiate and say “We all agree that this teacher is the best at teaching XYZ topic, let them observe our teaching and help us improve”</a:t>
            </a:r>
          </a:p>
          <a:p>
            <a:pPr lvl="1"/>
            <a:r>
              <a:rPr lang="en-US" dirty="0" smtClean="0"/>
              <a:t>Publicly recognizing exceptional teachers. At prize-giving or at big sporting days or other prestigious events, recognize master teachers. </a:t>
            </a:r>
          </a:p>
          <a:p>
            <a:r>
              <a:rPr lang="en-US" b="1" dirty="0" smtClean="0"/>
              <a:t>Instructional leadership</a:t>
            </a:r>
          </a:p>
          <a:p>
            <a:pPr lvl="1"/>
            <a:r>
              <a:rPr lang="en-US" dirty="0"/>
              <a:t>Placing learning at the center of EVERYTHING that the school </a:t>
            </a:r>
            <a:r>
              <a:rPr lang="en-US" dirty="0" smtClean="0"/>
              <a:t>does. Not rugby or sports or anything else. The chief function of the school is </a:t>
            </a:r>
            <a:r>
              <a:rPr lang="en-US" u="sng" dirty="0" smtClean="0"/>
              <a:t>learning</a:t>
            </a:r>
            <a:r>
              <a:rPr lang="en-US" dirty="0" smtClean="0"/>
              <a:t>. Everyone must know this.</a:t>
            </a:r>
            <a:endParaRPr lang="en-US" dirty="0"/>
          </a:p>
          <a:p>
            <a:pPr lvl="1"/>
            <a:r>
              <a:rPr lang="en-US" dirty="0" smtClean="0"/>
              <a:t>Leading teacher development – take charge in advocating for improvements to teaching practices</a:t>
            </a:r>
          </a:p>
          <a:p>
            <a:pPr lvl="1"/>
            <a:r>
              <a:rPr lang="en-US" dirty="0" smtClean="0"/>
              <a:t>Protecting instructional time</a:t>
            </a:r>
          </a:p>
          <a:p>
            <a:pPr lvl="1"/>
            <a:r>
              <a:rPr lang="en-US" dirty="0" smtClean="0"/>
              <a:t>Setting clear learning goals</a:t>
            </a:r>
          </a:p>
          <a:p>
            <a:pPr lvl="1"/>
            <a:r>
              <a:rPr lang="en-US" dirty="0" smtClean="0"/>
              <a:t>Understanding what is going on in your classrooms – what are teachers doing? Lesson observations are important, providing constructive feedback on potential improvements</a:t>
            </a:r>
          </a:p>
        </p:txBody>
      </p:sp>
      <p:sp>
        <p:nvSpPr>
          <p:cNvPr id="4" name="Slide Number Placeholder 3"/>
          <p:cNvSpPr>
            <a:spLocks noGrp="1"/>
          </p:cNvSpPr>
          <p:nvPr>
            <p:ph type="sldNum" sz="quarter" idx="12"/>
          </p:nvPr>
        </p:nvSpPr>
        <p:spPr/>
        <p:txBody>
          <a:bodyPr/>
          <a:lstStyle/>
          <a:p>
            <a:fld id="{555B2511-D5A3-487A-82FF-4C039FEE504B}" type="slidenum">
              <a:rPr lang="en-ZA" smtClean="0"/>
              <a:pPr/>
              <a:t>28</a:t>
            </a:fld>
            <a:endParaRPr lang="en-ZA"/>
          </a:p>
        </p:txBody>
      </p:sp>
    </p:spTree>
    <p:extLst>
      <p:ext uri="{BB962C8B-B14F-4D97-AF65-F5344CB8AC3E}">
        <p14:creationId xmlns:p14="http://schemas.microsoft.com/office/powerpoint/2010/main" xmlns="" val="11486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leadership</a:t>
            </a:r>
            <a:endParaRPr lang="en-US" dirty="0"/>
          </a:p>
        </p:txBody>
      </p:sp>
      <p:sp>
        <p:nvSpPr>
          <p:cNvPr id="3" name="Content Placeholder 2"/>
          <p:cNvSpPr>
            <a:spLocks noGrp="1"/>
          </p:cNvSpPr>
          <p:nvPr>
            <p:ph idx="1"/>
          </p:nvPr>
        </p:nvSpPr>
        <p:spPr/>
        <p:txBody>
          <a:bodyPr>
            <a:normAutofit/>
          </a:bodyPr>
          <a:lstStyle/>
          <a:p>
            <a:pPr algn="just"/>
            <a:r>
              <a:rPr lang="en-US" sz="2000" dirty="0" smtClean="0"/>
              <a:t>Instructional leadership is about the leadership practices that create the conditions for enhanced teaching and learning, it is about </a:t>
            </a:r>
            <a:r>
              <a:rPr lang="en-US" sz="2000" b="1" dirty="0" smtClean="0">
                <a:solidFill>
                  <a:srgbClr val="FF0000"/>
                </a:solidFill>
              </a:rPr>
              <a:t>LEADING LEARNING</a:t>
            </a:r>
            <a:r>
              <a:rPr lang="en-US" sz="2000" dirty="0" smtClean="0"/>
              <a:t>. This is the core function of every principal. </a:t>
            </a:r>
          </a:p>
          <a:p>
            <a:pPr algn="just"/>
            <a:endParaRPr lang="en-US" sz="2000" dirty="0" smtClean="0"/>
          </a:p>
          <a:p>
            <a:pPr algn="just"/>
            <a:r>
              <a:rPr lang="en-US" sz="2000" dirty="0" smtClean="0"/>
              <a:t>“</a:t>
            </a:r>
            <a:r>
              <a:rPr lang="en-US" sz="2000" i="1" dirty="0" smtClean="0"/>
              <a:t>Management in education is not an end in itself. Good management is an essential aspect of any education service, but </a:t>
            </a:r>
            <a:r>
              <a:rPr lang="en-US" sz="2000" b="1" i="1" dirty="0" smtClean="0"/>
              <a:t>its central goal is the promotion of effective teaching and learning</a:t>
            </a:r>
            <a:r>
              <a:rPr lang="en-US" sz="2000" i="1" dirty="0" smtClean="0"/>
              <a:t>…The task of management at all levels of in the education service is ultimately the creation and support of conditions under which teachers and their students are able to achieve learning…</a:t>
            </a:r>
            <a:r>
              <a:rPr lang="en-US" sz="2000" b="1" i="1" dirty="0" smtClean="0"/>
              <a:t>the extent to which effective learning is achieved therefore becomes the criterion against which the quality of management is to be judged</a:t>
            </a:r>
            <a:r>
              <a:rPr lang="en-US" sz="2000" dirty="0" smtClean="0"/>
              <a:t>” (Bush &amp; </a:t>
            </a:r>
            <a:r>
              <a:rPr lang="en-US" sz="2000" dirty="0" err="1" smtClean="0"/>
              <a:t>Heysteck</a:t>
            </a:r>
            <a:r>
              <a:rPr lang="en-US" sz="2000" dirty="0" smtClean="0"/>
              <a:t>, 2007 p.73)</a:t>
            </a:r>
            <a:endParaRPr lang="en-US" sz="20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29</a:t>
            </a:fld>
            <a:endParaRPr lang="en-ZA"/>
          </a:p>
        </p:txBody>
      </p:sp>
    </p:spTree>
    <p:extLst>
      <p:ext uri="{BB962C8B-B14F-4D97-AF65-F5344CB8AC3E}">
        <p14:creationId xmlns:p14="http://schemas.microsoft.com/office/powerpoint/2010/main" xmlns="" val="264706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55B2511-D5A3-487A-82FF-4C039FEE504B}" type="slidenum">
              <a:rPr lang="en-ZA" smtClean="0"/>
              <a:pPr/>
              <a:t>3</a:t>
            </a:fld>
            <a:endParaRPr lang="en-ZA"/>
          </a:p>
        </p:txBody>
      </p:sp>
      <p:pic>
        <p:nvPicPr>
          <p:cNvPr id="6" name="Picture 5" descr="Screen Shot 2014-10-13 at 11.33.08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2900"/>
            <a:ext cx="9144000" cy="6149066"/>
          </a:xfrm>
          <a:prstGeom prst="rect">
            <a:avLst/>
          </a:prstGeom>
        </p:spPr>
      </p:pic>
      <p:sp>
        <p:nvSpPr>
          <p:cNvPr id="7" name="Title 1"/>
          <p:cNvSpPr txBox="1">
            <a:spLocks/>
          </p:cNvSpPr>
          <p:nvPr/>
        </p:nvSpPr>
        <p:spPr>
          <a:xfrm>
            <a:off x="107504" y="6358632"/>
            <a:ext cx="5760640" cy="499368"/>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sz="2000" smtClean="0"/>
              <a:t>Hendrik van Broekhuizen (ongoing research)</a:t>
            </a:r>
            <a:endParaRPr lang="en-US" sz="2000" dirty="0"/>
          </a:p>
        </p:txBody>
      </p:sp>
    </p:spTree>
    <p:extLst>
      <p:ext uri="{BB962C8B-B14F-4D97-AF65-F5344CB8AC3E}">
        <p14:creationId xmlns:p14="http://schemas.microsoft.com/office/powerpoint/2010/main" xmlns="" val="3672737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leadership</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Meta-analysis of 27 published studies of the effect of instructional leadership on student outcomes yielded the following five aspects of school leadership:</a:t>
            </a:r>
          </a:p>
          <a:p>
            <a:pPr marL="914400" lvl="1" indent="-514350">
              <a:buFont typeface="+mj-lt"/>
              <a:buAutoNum type="arabicPeriod"/>
            </a:pPr>
            <a:r>
              <a:rPr lang="en-US" sz="2000" b="1" dirty="0" smtClean="0"/>
              <a:t>Establishing goals and expectations</a:t>
            </a:r>
          </a:p>
          <a:p>
            <a:pPr marL="1314450" lvl="2" indent="-514350"/>
            <a:r>
              <a:rPr lang="en-US" sz="1600" dirty="0" smtClean="0"/>
              <a:t>“Goals provide a sense of purpose and priority in an environment where a multitude of tasks can seem equally important and overwhelming. Clear goals focus attention and effort and enable individuals, groups and organizations to use feedback to regulate their performance (p. 661)”</a:t>
            </a:r>
          </a:p>
          <a:p>
            <a:pPr marL="914400" lvl="1" indent="-514350">
              <a:buFont typeface="+mj-lt"/>
              <a:buAutoNum type="arabicPeriod"/>
            </a:pPr>
            <a:r>
              <a:rPr lang="en-US" sz="2000" b="1" dirty="0" smtClean="0"/>
              <a:t>Resourcing strategically </a:t>
            </a:r>
          </a:p>
          <a:p>
            <a:pPr marL="914400" lvl="1" indent="-514350">
              <a:buFont typeface="+mj-lt"/>
              <a:buAutoNum type="arabicPeriod"/>
            </a:pPr>
            <a:r>
              <a:rPr lang="en-US" sz="2000" b="1" dirty="0" smtClean="0"/>
              <a:t>Planning, coordinating and evaluating teaching and the curriculum</a:t>
            </a:r>
          </a:p>
          <a:p>
            <a:pPr marL="914400" lvl="1" indent="-514350">
              <a:buFont typeface="+mj-lt"/>
              <a:buAutoNum type="arabicPeriod"/>
            </a:pPr>
            <a:r>
              <a:rPr lang="en-US" sz="2000" b="1" dirty="0" smtClean="0"/>
              <a:t>Promoting and participating in teacher-learning and development</a:t>
            </a:r>
          </a:p>
          <a:p>
            <a:pPr marL="1314450" lvl="2" indent="-514350"/>
            <a:r>
              <a:rPr lang="en-US" sz="1600" dirty="0" smtClean="0"/>
              <a:t>“The leader participates in the learning as leader, learner, or both. The contexts for such learning are both formal (staff meetings and professional development) and informal (discussions about specific teaching problems)” (p663)</a:t>
            </a:r>
          </a:p>
          <a:p>
            <a:pPr marL="914400" lvl="1" indent="-514350">
              <a:buFont typeface="+mj-lt"/>
              <a:buAutoNum type="arabicPeriod"/>
            </a:pPr>
            <a:r>
              <a:rPr lang="en-US" sz="2000" b="1" dirty="0" smtClean="0"/>
              <a:t>Ensuring an orderly and supportive environment</a:t>
            </a:r>
          </a:p>
          <a:p>
            <a:pPr marL="400050" lvl="1" indent="0" algn="r">
              <a:buNone/>
            </a:pPr>
            <a:r>
              <a:rPr lang="en-US" sz="1600" i="1" dirty="0" smtClean="0"/>
              <a:t>(Robinson, Lloyd and Rowe, 2008 p.635)</a:t>
            </a:r>
            <a:endParaRPr lang="en-US" sz="1600" i="1"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30</a:t>
            </a:fld>
            <a:endParaRPr lang="en-ZA"/>
          </a:p>
        </p:txBody>
      </p:sp>
    </p:spTree>
    <p:extLst>
      <p:ext uri="{BB962C8B-B14F-4D97-AF65-F5344CB8AC3E}">
        <p14:creationId xmlns:p14="http://schemas.microsoft.com/office/powerpoint/2010/main" xmlns="" val="421372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t>
            </a:r>
            <a:r>
              <a:rPr lang="en-US" sz="3200" b="1" dirty="0" smtClean="0"/>
              <a:t>Managing to Learn</a:t>
            </a:r>
            <a:r>
              <a:rPr lang="en-US" sz="3200" dirty="0" smtClean="0"/>
              <a:t>” – </a:t>
            </a:r>
            <a:r>
              <a:rPr lang="en-US" sz="3200" dirty="0" err="1" smtClean="0"/>
              <a:t>Hoadley</a:t>
            </a:r>
            <a:r>
              <a:rPr lang="en-US" sz="3200" dirty="0" smtClean="0"/>
              <a:t> &amp; Ward (2007)</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Most SA principals described their main activity in school as </a:t>
            </a:r>
            <a:r>
              <a:rPr lang="en-US" u="sng" dirty="0" smtClean="0"/>
              <a:t>administration and the disciplining of learners </a:t>
            </a:r>
            <a:r>
              <a:rPr lang="en-US" dirty="0" smtClean="0"/>
              <a:t>rather than the managing of teaching and instruction</a:t>
            </a:r>
          </a:p>
          <a:p>
            <a:r>
              <a:rPr lang="en-US" dirty="0" smtClean="0"/>
              <a:t>Factors associated with better performance included</a:t>
            </a:r>
          </a:p>
          <a:p>
            <a:pPr lvl="1"/>
            <a:r>
              <a:rPr lang="en-US" dirty="0" smtClean="0">
                <a:solidFill>
                  <a:srgbClr val="FF0000"/>
                </a:solidFill>
              </a:rPr>
              <a:t>Curriculum coverage</a:t>
            </a:r>
          </a:p>
          <a:p>
            <a:pPr lvl="1"/>
            <a:r>
              <a:rPr lang="en-US" dirty="0" smtClean="0">
                <a:solidFill>
                  <a:srgbClr val="FF0000"/>
                </a:solidFill>
              </a:rPr>
              <a:t>Parental valuing of and support for education</a:t>
            </a:r>
          </a:p>
          <a:p>
            <a:pPr lvl="1"/>
            <a:r>
              <a:rPr lang="en-US" dirty="0" smtClean="0">
                <a:solidFill>
                  <a:srgbClr val="FF0000"/>
                </a:solidFill>
              </a:rPr>
              <a:t>Willingness of the SGB to help the school</a:t>
            </a:r>
          </a:p>
          <a:p>
            <a:pPr lvl="1"/>
            <a:r>
              <a:rPr lang="en-US" dirty="0" smtClean="0"/>
              <a:t>Structuring of the school day for maximum student learning</a:t>
            </a:r>
          </a:p>
          <a:p>
            <a:pPr lvl="1"/>
            <a:r>
              <a:rPr lang="en-US" dirty="0" smtClean="0"/>
              <a:t>Effective management of learning and teacher support materials </a:t>
            </a:r>
          </a:p>
          <a:p>
            <a:pPr lvl="1"/>
            <a:r>
              <a:rPr lang="en-US" dirty="0" smtClean="0"/>
              <a:t>Positive relationships between staff members at the school</a:t>
            </a:r>
          </a:p>
          <a:p>
            <a:pPr lvl="1"/>
            <a:r>
              <a:rPr lang="en-US" dirty="0" smtClean="0"/>
              <a:t>Collaboration between teachers at the school</a:t>
            </a:r>
          </a:p>
          <a:p>
            <a:pPr lvl="1"/>
            <a:r>
              <a:rPr lang="en-US" dirty="0" smtClean="0"/>
              <a:t>School having a plan to improve students results</a:t>
            </a:r>
          </a:p>
          <a:p>
            <a:pPr lvl="1"/>
            <a:endParaRPr lang="en-US"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31</a:t>
            </a:fld>
            <a:endParaRPr lang="en-ZA"/>
          </a:p>
        </p:txBody>
      </p:sp>
    </p:spTree>
    <p:extLst>
      <p:ext uri="{BB962C8B-B14F-4D97-AF65-F5344CB8AC3E}">
        <p14:creationId xmlns:p14="http://schemas.microsoft.com/office/powerpoint/2010/main" xmlns="" val="446547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that need to be answered:</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u="sng" dirty="0" smtClean="0"/>
              <a:t>How will we identify “master-teachers” in the profession? </a:t>
            </a:r>
          </a:p>
          <a:p>
            <a:pPr lvl="1"/>
            <a:r>
              <a:rPr lang="en-US" dirty="0" smtClean="0"/>
              <a:t>Teachers who are universally acknowledged to be exceptional teachers and have a desire to help other teachers.</a:t>
            </a:r>
          </a:p>
          <a:p>
            <a:pPr lvl="2"/>
            <a:endParaRPr lang="en-US" dirty="0" smtClean="0"/>
          </a:p>
          <a:p>
            <a:pPr marL="514350" indent="-514350">
              <a:buFont typeface="+mj-lt"/>
              <a:buAutoNum type="arabicPeriod"/>
            </a:pPr>
            <a:r>
              <a:rPr lang="en-US" u="sng" dirty="0" smtClean="0"/>
              <a:t>Once we have a successful “Stage 3” intervention, how will we identify teachers that lack content knowledge and pedagogical content knowledge and need the training?</a:t>
            </a:r>
          </a:p>
          <a:p>
            <a:pPr lvl="1"/>
            <a:r>
              <a:rPr lang="en-US" dirty="0" smtClean="0"/>
              <a:t>Testing?</a:t>
            </a:r>
          </a:p>
          <a:p>
            <a:pPr lvl="2"/>
            <a:r>
              <a:rPr lang="en-US" dirty="0" smtClean="0"/>
              <a:t> Who creates the test?</a:t>
            </a:r>
          </a:p>
          <a:p>
            <a:pPr lvl="2"/>
            <a:r>
              <a:rPr lang="en-US" dirty="0" smtClean="0"/>
              <a:t>At what level? Cannot be idealistic (everyone must pass matric math exam). Need to be realistic. </a:t>
            </a:r>
          </a:p>
          <a:p>
            <a:pPr lvl="2"/>
            <a:r>
              <a:rPr lang="en-US" dirty="0" smtClean="0"/>
              <a:t>Voluntary/compulsory?</a:t>
            </a:r>
          </a:p>
          <a:p>
            <a:pPr lvl="2"/>
            <a:r>
              <a:rPr lang="en-US" dirty="0" smtClean="0"/>
              <a:t>VERY important to stress that these tests are </a:t>
            </a:r>
            <a:r>
              <a:rPr lang="en-US" b="1" dirty="0" smtClean="0"/>
              <a:t>DEVELOPMENTAL</a:t>
            </a:r>
            <a:r>
              <a:rPr lang="en-US" dirty="0" smtClean="0"/>
              <a:t>, not </a:t>
            </a:r>
            <a:r>
              <a:rPr lang="en-US" b="1" dirty="0" smtClean="0"/>
              <a:t>PUNITIVE </a:t>
            </a:r>
          </a:p>
          <a:p>
            <a:pPr lvl="2"/>
            <a:endParaRPr lang="en-US" dirty="0" smtClean="0"/>
          </a:p>
          <a:p>
            <a:pPr marL="514350" indent="-514350">
              <a:buFont typeface="+mj-lt"/>
              <a:buAutoNum type="arabicPeriod"/>
            </a:pPr>
            <a:r>
              <a:rPr lang="en-US" u="sng" dirty="0" smtClean="0"/>
              <a:t>Who will provide the funding for these “master-teachers” to develop the professional development program? </a:t>
            </a:r>
          </a:p>
          <a:p>
            <a:pPr lvl="1"/>
            <a:r>
              <a:rPr lang="en-US" dirty="0" smtClean="0"/>
              <a:t>DBE? Teachers need to be given a reduced teaching load (replacement-time funded by DBE?) so that they can develop and implement the program.</a:t>
            </a:r>
          </a:p>
          <a:p>
            <a:pPr lvl="1"/>
            <a:endParaRPr lang="en-US" dirty="0" smtClean="0"/>
          </a:p>
          <a:p>
            <a:pPr marL="514350" indent="-514350">
              <a:buFont typeface="+mj-lt"/>
              <a:buAutoNum type="arabicPeriod"/>
            </a:pPr>
            <a:r>
              <a:rPr lang="en-US" dirty="0" smtClean="0"/>
              <a:t>Is it possible for the major teacher unions to collaborate?</a:t>
            </a:r>
            <a:endParaRPr lang="en-US"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32</a:t>
            </a:fld>
            <a:endParaRPr lang="en-ZA"/>
          </a:p>
        </p:txBody>
      </p:sp>
    </p:spTree>
    <p:extLst>
      <p:ext uri="{BB962C8B-B14F-4D97-AF65-F5344CB8AC3E}">
        <p14:creationId xmlns:p14="http://schemas.microsoft.com/office/powerpoint/2010/main" xmlns="" val="609185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gn="just">
              <a:buFont typeface="+mj-lt"/>
              <a:buAutoNum type="arabicPeriod"/>
            </a:pPr>
            <a:r>
              <a:rPr lang="en-US" sz="2800" dirty="0" smtClean="0"/>
              <a:t>It is not an exaggeration to say that there is an ongoing </a:t>
            </a:r>
            <a:r>
              <a:rPr lang="en-US" sz="2800" u="sng" dirty="0" smtClean="0"/>
              <a:t>crisis in education </a:t>
            </a:r>
            <a:r>
              <a:rPr lang="en-US" sz="2800" dirty="0" smtClean="0"/>
              <a:t>in South Africa.</a:t>
            </a:r>
          </a:p>
          <a:p>
            <a:pPr marL="514350" indent="-514350" algn="just">
              <a:buFont typeface="+mj-lt"/>
              <a:buAutoNum type="arabicPeriod"/>
            </a:pPr>
            <a:endParaRPr lang="en-US" sz="2800" dirty="0"/>
          </a:p>
          <a:p>
            <a:pPr marL="514350" indent="-514350" algn="just">
              <a:buFont typeface="+mj-lt"/>
              <a:buAutoNum type="arabicPeriod"/>
            </a:pPr>
            <a:r>
              <a:rPr lang="en-US" sz="2800" dirty="0" smtClean="0"/>
              <a:t>Severe inequalities in education translate into severe inequalities in society.</a:t>
            </a:r>
          </a:p>
          <a:p>
            <a:pPr marL="514350" indent="-514350" algn="just">
              <a:buFont typeface="+mj-lt"/>
              <a:buAutoNum type="arabicPeriod"/>
            </a:pPr>
            <a:endParaRPr lang="en-US" sz="2800" dirty="0" smtClean="0"/>
          </a:p>
          <a:p>
            <a:pPr marL="514350" indent="-514350" algn="just">
              <a:buFont typeface="+mj-lt"/>
              <a:buAutoNum type="arabicPeriod"/>
            </a:pPr>
            <a:r>
              <a:rPr lang="en-US" sz="2800" dirty="0" smtClean="0"/>
              <a:t>It is not an exaggeration to say that there is an ongoing </a:t>
            </a:r>
            <a:r>
              <a:rPr lang="en-US" sz="2800" u="sng" dirty="0" smtClean="0"/>
              <a:t>crisis in mathematics teacher content knowledge .</a:t>
            </a:r>
          </a:p>
          <a:p>
            <a:pPr marL="514350" indent="-514350" algn="just">
              <a:buFont typeface="+mj-lt"/>
              <a:buAutoNum type="arabicPeriod"/>
            </a:pPr>
            <a:endParaRPr lang="en-US" sz="2800" u="sng" dirty="0"/>
          </a:p>
          <a:p>
            <a:pPr marL="514350" indent="-514350" algn="just">
              <a:buFont typeface="+mj-lt"/>
              <a:buAutoNum type="arabicPeriod"/>
            </a:pPr>
            <a:r>
              <a:rPr lang="en-US" sz="2800" u="sng" dirty="0" smtClean="0"/>
              <a:t>Teacher unions and SMTs need to act pre-emptively. </a:t>
            </a:r>
            <a:r>
              <a:rPr lang="en-US" sz="2800" dirty="0" smtClean="0"/>
              <a:t>You know who the best teachers are. You know who should be developing teacher training programs. You cannot just leave it to universities or DBE or NGOs. We need you. </a:t>
            </a:r>
            <a:endParaRPr lang="en-US" sz="2800" u="sng" dirty="0" smtClean="0"/>
          </a:p>
          <a:p>
            <a:pPr marL="514350" indent="-514350" algn="just">
              <a:buFont typeface="+mj-lt"/>
              <a:buAutoNum type="arabicPeriod"/>
            </a:pPr>
            <a:endParaRPr lang="en-US" sz="2800" u="sng" dirty="0"/>
          </a:p>
          <a:p>
            <a:pPr marL="514350" indent="-514350" algn="just">
              <a:buFont typeface="+mj-lt"/>
              <a:buAutoNum type="arabicPeriod"/>
            </a:pPr>
            <a:endParaRPr lang="en-US" sz="2800" u="sng"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33</a:t>
            </a:fld>
            <a:endParaRPr lang="en-ZA"/>
          </a:p>
        </p:txBody>
      </p:sp>
    </p:spTree>
    <p:extLst>
      <p:ext uri="{BB962C8B-B14F-4D97-AF65-F5344CB8AC3E}">
        <p14:creationId xmlns:p14="http://schemas.microsoft.com/office/powerpoint/2010/main" xmlns="" val="3404641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363272" cy="4522514"/>
          </a:xfrm>
        </p:spPr>
        <p:txBody>
          <a:bodyPr>
            <a:normAutofit fontScale="90000"/>
          </a:bodyPr>
          <a:lstStyle/>
          <a:p>
            <a:r>
              <a:rPr lang="en-ZA" sz="7200" b="1" dirty="0" smtClean="0"/>
              <a:t>Thank you</a:t>
            </a:r>
            <a:br>
              <a:rPr lang="en-ZA" sz="7200" b="1" dirty="0" smtClean="0"/>
            </a:br>
            <a:r>
              <a:rPr lang="en-ZA" sz="4000" dirty="0" smtClean="0"/>
              <a:t/>
            </a:r>
            <a:br>
              <a:rPr lang="en-ZA" sz="4000" dirty="0" smtClean="0"/>
            </a:br>
            <a:r>
              <a:rPr lang="en-ZA" sz="4000" dirty="0" smtClean="0"/>
              <a:t>Comments &amp; Questions?</a:t>
            </a:r>
            <a:br>
              <a:rPr lang="en-ZA" sz="4000" dirty="0" smtClean="0"/>
            </a:br>
            <a:r>
              <a:rPr lang="en-ZA" sz="3600" dirty="0" smtClean="0"/>
              <a:t/>
            </a:r>
            <a:br>
              <a:rPr lang="en-ZA" sz="3600" dirty="0" smtClean="0"/>
            </a:br>
            <a:r>
              <a:rPr lang="en-ZA" sz="3600" dirty="0" smtClean="0"/>
              <a:t>This presentation and papers available online at:</a:t>
            </a:r>
            <a:br>
              <a:rPr lang="en-ZA" sz="3600" dirty="0" smtClean="0"/>
            </a:br>
            <a:r>
              <a:rPr lang="en-ZA" sz="4000" dirty="0" smtClean="0">
                <a:hlinkClick r:id="rId3"/>
              </a:rPr>
              <a:t>www.nicspaull.com/research</a:t>
            </a:r>
            <a:r>
              <a:rPr lang="en-ZA" sz="4000" dirty="0" smtClean="0"/>
              <a:t>  </a:t>
            </a:r>
            <a:endParaRPr lang="en-ZA"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34</a:t>
            </a:fld>
            <a:endParaRPr lang="en-ZA"/>
          </a:p>
        </p:txBody>
      </p:sp>
    </p:spTree>
    <p:extLst>
      <p:ext uri="{BB962C8B-B14F-4D97-AF65-F5344CB8AC3E}">
        <p14:creationId xmlns:p14="http://schemas.microsoft.com/office/powerpoint/2010/main" xmlns="" val="309590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Language and province </a:t>
            </a:r>
            <a:br>
              <a:rPr lang="en-US" dirty="0" smtClean="0"/>
            </a:br>
            <a:r>
              <a:rPr lang="en-US" sz="2200" i="1" dirty="0" smtClean="0"/>
              <a:t>(Analysis by Martin </a:t>
            </a:r>
            <a:r>
              <a:rPr lang="en-US" sz="2200" i="1" dirty="0" err="1" smtClean="0"/>
              <a:t>Gustafsson</a:t>
            </a:r>
            <a:r>
              <a:rPr lang="en-US" sz="2200" i="1" dirty="0" smtClean="0"/>
              <a:t> using ASS)</a:t>
            </a:r>
            <a:endParaRPr lang="en-US" i="1"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a:t>
            </a:fld>
            <a:endParaRPr lang="en-ZA"/>
          </a:p>
        </p:txBody>
      </p:sp>
      <p:graphicFrame>
        <p:nvGraphicFramePr>
          <p:cNvPr id="5" name="Object 4"/>
          <p:cNvGraphicFramePr>
            <a:graphicFrameLocks noChangeAspect="1"/>
          </p:cNvGraphicFramePr>
          <p:nvPr>
            <p:extLst>
              <p:ext uri="{D42A27DB-BD31-4B8C-83A1-F6EECF244321}">
                <p14:modId xmlns:p14="http://schemas.microsoft.com/office/powerpoint/2010/main" xmlns="" val="442267809"/>
              </p:ext>
            </p:extLst>
          </p:nvPr>
        </p:nvGraphicFramePr>
        <p:xfrm>
          <a:off x="683568" y="2276872"/>
          <a:ext cx="8037636" cy="3558163"/>
        </p:xfrm>
        <a:graphic>
          <a:graphicData uri="http://schemas.openxmlformats.org/presentationml/2006/ole">
            <p:oleObj spid="_x0000_s1035" name="Document" r:id="rId3" imgW="6425963" imgH="2844695" progId="Word.Document.12">
              <p:embed/>
            </p:oleObj>
          </a:graphicData>
        </a:graphic>
      </p:graphicFrame>
      <p:sp>
        <p:nvSpPr>
          <p:cNvPr id="6" name="TextBox 5"/>
          <p:cNvSpPr txBox="1"/>
          <p:nvPr/>
        </p:nvSpPr>
        <p:spPr>
          <a:xfrm>
            <a:off x="899592" y="5445224"/>
            <a:ext cx="7344816" cy="646331"/>
          </a:xfrm>
          <a:prstGeom prst="rect">
            <a:avLst/>
          </a:prstGeom>
          <a:noFill/>
        </p:spPr>
        <p:txBody>
          <a:bodyPr wrap="square" rtlCol="0">
            <a:spAutoFit/>
          </a:bodyPr>
          <a:lstStyle/>
          <a:p>
            <a:r>
              <a:rPr lang="en-US" dirty="0" smtClean="0"/>
              <a:t>This should also make us cautious about extrapolating the findings of GPLMS to other provinces</a:t>
            </a:r>
            <a:endParaRPr lang="en-US" dirty="0"/>
          </a:p>
        </p:txBody>
      </p:sp>
    </p:spTree>
    <p:extLst>
      <p:ext uri="{BB962C8B-B14F-4D97-AF65-F5344CB8AC3E}">
        <p14:creationId xmlns:p14="http://schemas.microsoft.com/office/powerpoint/2010/main" xmlns="" val="157800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5</a:t>
            </a:fld>
            <a:endParaRPr lang="en-ZA"/>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DBE cannot afford to be idealistic in its implementation of teacher training and testing</a:t>
            </a:r>
          </a:p>
          <a:p>
            <a:pPr lvl="1"/>
            <a:r>
              <a:rPr lang="en-US" sz="1800" b="1" dirty="0" smtClean="0"/>
              <a:t>Aspirational planning approach</a:t>
            </a:r>
            <a:r>
              <a:rPr lang="en-US" sz="1800" dirty="0" smtClean="0"/>
              <a:t>: All primary school mathematics teachers should be able to pass the matric mathematics exam </a:t>
            </a:r>
          </a:p>
          <a:p>
            <a:pPr marL="857250" lvl="2" indent="0">
              <a:buFont typeface="Arial" pitchFamily="34" charset="0"/>
              <a:buNone/>
            </a:pPr>
            <a:r>
              <a:rPr lang="en-US" sz="1400" dirty="0" smtClean="0"/>
              <a:t>(benchmark = desirable teacher CK)</a:t>
            </a:r>
          </a:p>
          <a:p>
            <a:pPr lvl="1"/>
            <a:r>
              <a:rPr lang="en-US" sz="1800" b="1" dirty="0" smtClean="0"/>
              <a:t>Realistic approach: (e.g.) </a:t>
            </a:r>
            <a:r>
              <a:rPr lang="en-US" sz="1800" dirty="0" smtClean="0"/>
              <a:t>minimum proficiency benchmark where teachers have to achieve at least 90% in the ANA of the grades in which they teach, and 70% in Grade 9 ANA</a:t>
            </a:r>
          </a:p>
          <a:p>
            <a:pPr marL="400050" lvl="1" indent="0">
              <a:buFont typeface="Arial" pitchFamily="34" charset="0"/>
              <a:buNone/>
            </a:pPr>
            <a:r>
              <a:rPr lang="en-US" sz="1400" dirty="0" smtClean="0"/>
              <a:t>	(benchmark = </a:t>
            </a:r>
            <a:r>
              <a:rPr lang="en-US" sz="1400" i="1" dirty="0" smtClean="0"/>
              <a:t>basic</a:t>
            </a:r>
            <a:r>
              <a:rPr lang="en-US" sz="1400" dirty="0" smtClean="0"/>
              <a:t> teacher CK)</a:t>
            </a:r>
          </a:p>
          <a:p>
            <a:r>
              <a:rPr lang="en-US" sz="2000" b="1" dirty="0" smtClean="0"/>
              <a:t>First we need to figure out what works!</a:t>
            </a:r>
          </a:p>
          <a:p>
            <a:r>
              <a:rPr lang="en-US" sz="2000" b="1" dirty="0" smtClean="0"/>
              <a:t>Pilot the system with one district.</a:t>
            </a:r>
            <a:r>
              <a:rPr lang="en-US" sz="2000" dirty="0" smtClean="0"/>
              <a:t> Imperative to evaluate which teacher training option (of hundreds) works best in urban/rural for example. Rigorous impact evaluations are needed before selecting a program and then rolling it out</a:t>
            </a:r>
          </a:p>
          <a:p>
            <a:r>
              <a:rPr lang="en-US" sz="2000" b="1" dirty="0" smtClean="0"/>
              <a:t>Tests are primarily for diagnostic purposes not punitive purposes</a:t>
            </a:r>
          </a:p>
        </p:txBody>
      </p:sp>
    </p:spTree>
    <p:extLst>
      <p:ext uri="{BB962C8B-B14F-4D97-AF65-F5344CB8AC3E}">
        <p14:creationId xmlns:p14="http://schemas.microsoft.com/office/powerpoint/2010/main" xmlns="" val="165872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situation RE teacher development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Currently there are no in-service training programs that have been rigorously evaluated and shown to improve mathematics teacher content knowledge, at least not at any scale (circuit or higher).</a:t>
            </a:r>
          </a:p>
          <a:p>
            <a:pPr lvl="1"/>
            <a:r>
              <a:rPr lang="en-US" dirty="0" smtClean="0"/>
              <a:t>This is one of the </a:t>
            </a:r>
            <a:r>
              <a:rPr lang="en-US" b="1" u="sng" dirty="0" smtClean="0"/>
              <a:t>SCANDALS</a:t>
            </a:r>
            <a:r>
              <a:rPr lang="en-US" dirty="0" smtClean="0"/>
              <a:t> of higher education post-apartheid</a:t>
            </a:r>
          </a:p>
          <a:p>
            <a:r>
              <a:rPr lang="en-US" dirty="0" smtClean="0"/>
              <a:t>Although there are many small NGO initiatives, most are not evaluated and it is unclear if the training:</a:t>
            </a:r>
          </a:p>
          <a:p>
            <a:pPr marL="971550" lvl="1" indent="-514350">
              <a:buFont typeface="+mj-lt"/>
              <a:buAutoNum type="alphaLcParenR"/>
            </a:pPr>
            <a:r>
              <a:rPr lang="en-US" dirty="0" smtClean="0"/>
              <a:t>Actually works (does what it intends to do)</a:t>
            </a:r>
          </a:p>
          <a:p>
            <a:pPr marL="971550" lvl="1" indent="-514350">
              <a:buFont typeface="+mj-lt"/>
              <a:buAutoNum type="alphaLcParenR"/>
            </a:pPr>
            <a:r>
              <a:rPr lang="en-US" dirty="0" smtClean="0"/>
              <a:t>changes classroom behavior, </a:t>
            </a:r>
          </a:p>
          <a:p>
            <a:pPr marL="971550" lvl="1" indent="-514350">
              <a:buFont typeface="+mj-lt"/>
              <a:buAutoNum type="alphaLcParenR"/>
            </a:pPr>
            <a:r>
              <a:rPr lang="en-US" dirty="0" smtClean="0"/>
              <a:t>improves student learning</a:t>
            </a:r>
          </a:p>
          <a:p>
            <a:pPr marL="971550" lvl="1" indent="-514350">
              <a:buFont typeface="+mj-lt"/>
              <a:buAutoNum type="alphaLcParenR"/>
            </a:pPr>
            <a:r>
              <a:rPr lang="en-US" dirty="0" smtClean="0"/>
              <a:t>Is scalable </a:t>
            </a:r>
            <a:r>
              <a:rPr lang="en-US" dirty="0"/>
              <a:t>from capacity, cost and/or program-design perspectives</a:t>
            </a:r>
          </a:p>
        </p:txBody>
      </p:sp>
      <p:sp>
        <p:nvSpPr>
          <p:cNvPr id="4" name="Slide Number Placeholder 3"/>
          <p:cNvSpPr>
            <a:spLocks noGrp="1"/>
          </p:cNvSpPr>
          <p:nvPr>
            <p:ph type="sldNum" sz="quarter" idx="12"/>
          </p:nvPr>
        </p:nvSpPr>
        <p:spPr/>
        <p:txBody>
          <a:bodyPr/>
          <a:lstStyle/>
          <a:p>
            <a:fld id="{555B2511-D5A3-487A-82FF-4C039FEE504B}" type="slidenum">
              <a:rPr lang="en-ZA" smtClean="0"/>
              <a:pPr/>
              <a:t>6</a:t>
            </a:fld>
            <a:endParaRPr lang="en-ZA"/>
          </a:p>
        </p:txBody>
      </p:sp>
    </p:spTree>
    <p:extLst>
      <p:ext uri="{BB962C8B-B14F-4D97-AF65-F5344CB8AC3E}">
        <p14:creationId xmlns:p14="http://schemas.microsoft.com/office/powerpoint/2010/main" xmlns="" val="258629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unions do going forward?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24541034"/>
              </p:ext>
            </p:extLst>
          </p:nvPr>
        </p:nvGraphicFramePr>
        <p:xfrm>
          <a:off x="481056" y="212866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55B2511-D5A3-487A-82FF-4C039FEE504B}" type="slidenum">
              <a:rPr lang="en-ZA" smtClean="0"/>
              <a:pPr/>
              <a:t>7</a:t>
            </a:fld>
            <a:endParaRPr lang="en-ZA"/>
          </a:p>
        </p:txBody>
      </p:sp>
      <p:sp>
        <p:nvSpPr>
          <p:cNvPr id="7" name="TextBox 6"/>
          <p:cNvSpPr txBox="1"/>
          <p:nvPr/>
        </p:nvSpPr>
        <p:spPr>
          <a:xfrm>
            <a:off x="395536" y="6165304"/>
            <a:ext cx="7723676" cy="584776"/>
          </a:xfrm>
          <a:prstGeom prst="rect">
            <a:avLst/>
          </a:prstGeom>
          <a:noFill/>
        </p:spPr>
        <p:txBody>
          <a:bodyPr wrap="none" rtlCol="0">
            <a:spAutoFit/>
          </a:bodyPr>
          <a:lstStyle/>
          <a:p>
            <a:r>
              <a:rPr lang="en-US" sz="1600" dirty="0" smtClean="0"/>
              <a:t>See </a:t>
            </a:r>
            <a:r>
              <a:rPr lang="en-US" sz="1600" i="1" dirty="0" err="1" smtClean="0"/>
              <a:t>Borko</a:t>
            </a:r>
            <a:r>
              <a:rPr lang="en-US" sz="1600" i="1" dirty="0" smtClean="0"/>
              <a:t>, H. (2004) Professional development and teacher learning: Mapping the terrain. </a:t>
            </a:r>
            <a:endParaRPr lang="en-US" sz="1600" i="1" dirty="0"/>
          </a:p>
          <a:p>
            <a:r>
              <a:rPr lang="en-US" sz="1600" i="1" dirty="0" smtClean="0"/>
              <a:t>Educational Researcher, 33(8), 3-15.</a:t>
            </a:r>
            <a:endParaRPr lang="en-US" sz="1600" i="1" dirty="0"/>
          </a:p>
        </p:txBody>
      </p:sp>
    </p:spTree>
    <p:extLst>
      <p:ext uri="{BB962C8B-B14F-4D97-AF65-F5344CB8AC3E}">
        <p14:creationId xmlns:p14="http://schemas.microsoft.com/office/powerpoint/2010/main" xmlns="" val="32512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6F29305-7D0A-0C4D-8A81-641D1EA4C358}"/>
                                            </p:graphicEl>
                                          </p:spTgt>
                                        </p:tgtEl>
                                        <p:attrNameLst>
                                          <p:attrName>style.visibility</p:attrName>
                                        </p:attrNameLst>
                                      </p:cBhvr>
                                      <p:to>
                                        <p:strVal val="visible"/>
                                      </p:to>
                                    </p:set>
                                    <p:animEffect transition="in" filter="wipe(left)">
                                      <p:cBhvr>
                                        <p:cTn id="7" dur="500"/>
                                        <p:tgtEl>
                                          <p:spTgt spid="6">
                                            <p:graphicEl>
                                              <a:dgm id="{86F29305-7D0A-0C4D-8A81-641D1EA4C3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3F3C5147-26E8-854F-8FF3-BB79A597E059}"/>
                                            </p:graphicEl>
                                          </p:spTgt>
                                        </p:tgtEl>
                                        <p:attrNameLst>
                                          <p:attrName>style.visibility</p:attrName>
                                        </p:attrNameLst>
                                      </p:cBhvr>
                                      <p:to>
                                        <p:strVal val="visible"/>
                                      </p:to>
                                    </p:set>
                                    <p:animEffect transition="in" filter="wipe(left)">
                                      <p:cBhvr>
                                        <p:cTn id="12" dur="500"/>
                                        <p:tgtEl>
                                          <p:spTgt spid="6">
                                            <p:graphicEl>
                                              <a:dgm id="{3F3C5147-26E8-854F-8FF3-BB79A597E05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9CD64782-15D6-DC41-901C-DD10F997D34E}"/>
                                            </p:graphicEl>
                                          </p:spTgt>
                                        </p:tgtEl>
                                        <p:attrNameLst>
                                          <p:attrName>style.visibility</p:attrName>
                                        </p:attrNameLst>
                                      </p:cBhvr>
                                      <p:to>
                                        <p:strVal val="visible"/>
                                      </p:to>
                                    </p:set>
                                    <p:animEffect transition="in" filter="wipe(left)">
                                      <p:cBhvr>
                                        <p:cTn id="17" dur="500"/>
                                        <p:tgtEl>
                                          <p:spTgt spid="6">
                                            <p:graphicEl>
                                              <a:dgm id="{9CD64782-15D6-DC41-901C-DD10F997D34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4B637DDF-CA1F-6448-85FA-B1EA9C16407E}"/>
                                            </p:graphicEl>
                                          </p:spTgt>
                                        </p:tgtEl>
                                        <p:attrNameLst>
                                          <p:attrName>style.visibility</p:attrName>
                                        </p:attrNameLst>
                                      </p:cBhvr>
                                      <p:to>
                                        <p:strVal val="visible"/>
                                      </p:to>
                                    </p:set>
                                    <p:animEffect transition="in" filter="wipe(left)">
                                      <p:cBhvr>
                                        <p:cTn id="22" dur="500"/>
                                        <p:tgtEl>
                                          <p:spTgt spid="6">
                                            <p:graphicEl>
                                              <a:dgm id="{4B637DDF-CA1F-6448-85FA-B1EA9C1640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54BD2504-34FB-AF4B-8B12-7B5FBCF912D1}"/>
                                            </p:graphicEl>
                                          </p:spTgt>
                                        </p:tgtEl>
                                        <p:attrNameLst>
                                          <p:attrName>style.visibility</p:attrName>
                                        </p:attrNameLst>
                                      </p:cBhvr>
                                      <p:to>
                                        <p:strVal val="visible"/>
                                      </p:to>
                                    </p:set>
                                    <p:animEffect transition="in" filter="wipe(left)">
                                      <p:cBhvr>
                                        <p:cTn id="27" dur="500"/>
                                        <p:tgtEl>
                                          <p:spTgt spid="6">
                                            <p:graphicEl>
                                              <a:dgm id="{54BD2504-34FB-AF4B-8B12-7B5FBCF912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unions do going forward?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75664736"/>
              </p:ext>
            </p:extLst>
          </p:nvPr>
        </p:nvGraphicFramePr>
        <p:xfrm>
          <a:off x="481056" y="212866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55B2511-D5A3-487A-82FF-4C039FEE504B}" type="slidenum">
              <a:rPr lang="en-ZA" smtClean="0"/>
              <a:pPr/>
              <a:t>8</a:t>
            </a:fld>
            <a:endParaRPr lang="en-ZA"/>
          </a:p>
        </p:txBody>
      </p:sp>
      <p:sp>
        <p:nvSpPr>
          <p:cNvPr id="7" name="TextBox 6"/>
          <p:cNvSpPr txBox="1"/>
          <p:nvPr/>
        </p:nvSpPr>
        <p:spPr>
          <a:xfrm>
            <a:off x="395536" y="6165304"/>
            <a:ext cx="7723676" cy="584776"/>
          </a:xfrm>
          <a:prstGeom prst="rect">
            <a:avLst/>
          </a:prstGeom>
          <a:noFill/>
        </p:spPr>
        <p:txBody>
          <a:bodyPr wrap="none" rtlCol="0">
            <a:spAutoFit/>
          </a:bodyPr>
          <a:lstStyle/>
          <a:p>
            <a:r>
              <a:rPr lang="en-US" sz="1600" dirty="0" smtClean="0"/>
              <a:t>See </a:t>
            </a:r>
            <a:r>
              <a:rPr lang="en-US" sz="1600" i="1" dirty="0" err="1" smtClean="0"/>
              <a:t>Borko</a:t>
            </a:r>
            <a:r>
              <a:rPr lang="en-US" sz="1600" i="1" dirty="0" smtClean="0"/>
              <a:t>, H. (2004) Professional development and teacher learning: Mapping the terrain. </a:t>
            </a:r>
            <a:endParaRPr lang="en-US" sz="1600" i="1" dirty="0"/>
          </a:p>
          <a:p>
            <a:r>
              <a:rPr lang="en-US" sz="1600" i="1" dirty="0" smtClean="0"/>
              <a:t>Educational Researcher, 33(8), 3-15.</a:t>
            </a:r>
            <a:endParaRPr lang="en-US" sz="1600" i="1" dirty="0"/>
          </a:p>
        </p:txBody>
      </p:sp>
      <p:sp>
        <p:nvSpPr>
          <p:cNvPr id="9" name="Rectangle 8"/>
          <p:cNvSpPr/>
          <p:nvPr/>
        </p:nvSpPr>
        <p:spPr>
          <a:xfrm>
            <a:off x="1763688" y="1484784"/>
            <a:ext cx="3600400" cy="1512168"/>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a:t>Main contribution of unions</a:t>
            </a:r>
            <a:r>
              <a:rPr lang="en-US" sz="1600" dirty="0" smtClean="0"/>
              <a:t>.</a:t>
            </a:r>
          </a:p>
          <a:p>
            <a:pPr algn="ctr"/>
            <a:r>
              <a:rPr lang="en-US" sz="1600" dirty="0" smtClean="0"/>
              <a:t>Identify </a:t>
            </a:r>
            <a:r>
              <a:rPr lang="en-US" sz="1600" dirty="0"/>
              <a:t>master-teachers from existing members, provide time and resources to develop teacher-training </a:t>
            </a:r>
            <a:r>
              <a:rPr lang="en-US" sz="1600" dirty="0" smtClean="0"/>
              <a:t>programs</a:t>
            </a:r>
            <a:endParaRPr lang="en-US" sz="1600" dirty="0"/>
          </a:p>
        </p:txBody>
      </p:sp>
      <p:cxnSp>
        <p:nvCxnSpPr>
          <p:cNvPr id="11" name="Straight Arrow Connector 10"/>
          <p:cNvCxnSpPr/>
          <p:nvPr/>
        </p:nvCxnSpPr>
        <p:spPr>
          <a:xfrm flipH="1">
            <a:off x="2123728" y="2996952"/>
            <a:ext cx="576064" cy="43204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64632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solidFill>
            <a:schemeClr val="tx2">
              <a:lumMod val="20000"/>
              <a:lumOff val="80000"/>
            </a:schemeClr>
          </a:solidFill>
        </p:spPr>
        <p:txBody>
          <a:bodyPr>
            <a:normAutofit fontScale="90000"/>
          </a:bodyPr>
          <a:lstStyle/>
          <a:p>
            <a:r>
              <a:rPr lang="en-ZA" smtClean="0"/>
              <a:t>Accountability: teacher absenteeism</a:t>
            </a:r>
            <a:br>
              <a:rPr lang="en-ZA" smtClean="0"/>
            </a:br>
            <a:r>
              <a:rPr lang="en-ZA" sz="3100" smtClean="0"/>
              <a:t>(SACMEQ III – 2007 – 996 teachers)</a:t>
            </a:r>
            <a:endParaRPr lang="en-ZA" sz="3100"/>
          </a:p>
        </p:txBody>
      </p:sp>
      <p:graphicFrame>
        <p:nvGraphicFramePr>
          <p:cNvPr id="4" name="Chart 3"/>
          <p:cNvGraphicFramePr>
            <a:graphicFrameLocks/>
          </p:cNvGraphicFramePr>
          <p:nvPr>
            <p:extLst>
              <p:ext uri="{D42A27DB-BD31-4B8C-83A1-F6EECF244321}">
                <p14:modId xmlns:p14="http://schemas.microsoft.com/office/powerpoint/2010/main" xmlns="" val="1521446889"/>
              </p:ext>
            </p:extLst>
          </p:nvPr>
        </p:nvGraphicFramePr>
        <p:xfrm>
          <a:off x="179512" y="1916832"/>
          <a:ext cx="8424936" cy="464125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3095836" y="3821782"/>
            <a:ext cx="0"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99792" y="3245718"/>
            <a:ext cx="792088" cy="576064"/>
          </a:xfrm>
          <a:prstGeom prst="rect">
            <a:avLst/>
          </a:prstGeom>
          <a:solidFill>
            <a:schemeClr val="bg1">
              <a:lumMod val="95000"/>
            </a:schemeClr>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mtClean="0"/>
              <a:t>4</a:t>
            </a:r>
            <a:r>
              <a:rPr lang="en-ZA" baseline="30000" smtClean="0"/>
              <a:t>th</a:t>
            </a:r>
            <a:r>
              <a:rPr lang="en-ZA" smtClean="0"/>
              <a:t>/15</a:t>
            </a:r>
            <a:endParaRPr lang="en-ZA"/>
          </a:p>
        </p:txBody>
      </p:sp>
      <p:sp>
        <p:nvSpPr>
          <p:cNvPr id="8" name="Slide Number Placeholder 7"/>
          <p:cNvSpPr>
            <a:spLocks noGrp="1"/>
          </p:cNvSpPr>
          <p:nvPr>
            <p:ph type="sldNum" sz="quarter" idx="12"/>
          </p:nvPr>
        </p:nvSpPr>
        <p:spPr/>
        <p:txBody>
          <a:bodyPr/>
          <a:lstStyle/>
          <a:p>
            <a:fld id="{555B2511-D5A3-487A-82FF-4C039FEE504B}" type="slidenum">
              <a:rPr lang="en-ZA" smtClean="0"/>
              <a:pPr/>
              <a:t>9</a:t>
            </a:fld>
            <a:endParaRPr lang="en-ZA"/>
          </a:p>
        </p:txBody>
      </p:sp>
    </p:spTree>
    <p:extLst>
      <p:ext uri="{BB962C8B-B14F-4D97-AF65-F5344CB8AC3E}">
        <p14:creationId xmlns:p14="http://schemas.microsoft.com/office/powerpoint/2010/main" xmlns="" val="31312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15955</TotalTime>
  <Words>3637</Words>
  <Application>Microsoft Office PowerPoint</Application>
  <PresentationFormat>On-screen Show (4:3)</PresentationFormat>
  <Paragraphs>346</Paragraphs>
  <Slides>34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Teachers &amp; teacher content knowledge in SA Finding a way forward</vt:lpstr>
      <vt:lpstr>Hendrik van Broekhuizen (ongoing research)</vt:lpstr>
      <vt:lpstr>Slide 3</vt:lpstr>
      <vt:lpstr>Language and province  (Analysis by Martin Gustafsson using ASS)</vt:lpstr>
      <vt:lpstr>Possible solution…</vt:lpstr>
      <vt:lpstr>Current situation RE teacher development</vt:lpstr>
      <vt:lpstr>What can unions do going forward?</vt:lpstr>
      <vt:lpstr>What can unions do going forward?</vt:lpstr>
      <vt:lpstr>Accountability: teacher absenteeism (SACMEQ III – 2007 – 996 teachers)</vt:lpstr>
      <vt:lpstr>Accountability: teacher absenteeism (SACMEQ III – 2007 – 996 teachers)</vt:lpstr>
      <vt:lpstr>Accountability: teacher absenteeism</vt:lpstr>
      <vt:lpstr>Accountability: teacher absenteeism (SACMEQ III – 2007 – 996 teachers)</vt:lpstr>
      <vt:lpstr>Outline</vt:lpstr>
      <vt:lpstr>Slide 14</vt:lpstr>
      <vt:lpstr>Slide 15</vt:lpstr>
      <vt:lpstr>Slide 16</vt:lpstr>
      <vt:lpstr>State of SA education since transition</vt:lpstr>
      <vt:lpstr>Student performance 2003-2011</vt:lpstr>
      <vt:lpstr>Slide 19</vt:lpstr>
      <vt:lpstr>NSES question 42 NSES followed about 15000 students (266 schools) and tested them in Grade 3 (2007), Grade 4 (2008) and Grade 5 (2009). </vt:lpstr>
      <vt:lpstr>Insurmountable learning deficits: 0.3 SD</vt:lpstr>
      <vt:lpstr>Slide 22</vt:lpstr>
      <vt:lpstr>Slide 23</vt:lpstr>
      <vt:lpstr>Slide 24</vt:lpstr>
      <vt:lpstr>Maths teacher content knowledge (SACMEQ 2007)</vt:lpstr>
      <vt:lpstr>Slide 26</vt:lpstr>
      <vt:lpstr>Slide 27</vt:lpstr>
      <vt:lpstr>Role of SMT</vt:lpstr>
      <vt:lpstr>Instructional leadership</vt:lpstr>
      <vt:lpstr>Instructional leadership</vt:lpstr>
      <vt:lpstr>“Managing to Learn” – Hoadley &amp; Ward (2007)</vt:lpstr>
      <vt:lpstr>Questions that need to be answered:</vt:lpstr>
      <vt:lpstr>Conclusion</vt:lpstr>
      <vt:lpstr>Thank you  Comments &amp; Questions?  This presentation and papers available online at: www.nicspaull.com/research  </vt:lpstr>
    </vt:vector>
  </TitlesOfParts>
  <Company>Stellenbosch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Spaull</dc:creator>
  <cp:lastModifiedBy>Daniels</cp:lastModifiedBy>
  <cp:revision>512</cp:revision>
  <dcterms:created xsi:type="dcterms:W3CDTF">2012-07-03T12:28:17Z</dcterms:created>
  <dcterms:modified xsi:type="dcterms:W3CDTF">2015-04-04T04:08:20Z</dcterms:modified>
</cp:coreProperties>
</file>